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3" r:id="rId2"/>
    <p:sldId id="268" r:id="rId3"/>
    <p:sldId id="266" r:id="rId4"/>
    <p:sldId id="269" r:id="rId5"/>
    <p:sldId id="270" r:id="rId6"/>
    <p:sldId id="267" r:id="rId7"/>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673"/>
    <a:srgbClr val="E30613"/>
    <a:srgbClr val="F62D1E"/>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2520"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11/10/2020</a:t>
            </a:fld>
            <a:endParaRPr lang="en-US"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0D1A2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11/10/2020</a:t>
            </a:fld>
            <a:endParaRPr lang="en-US"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0D1A28"/>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11/10/2020</a:t>
            </a:fld>
            <a:endParaRPr lang="en-US" dirty="0"/>
          </a:p>
        </p:txBody>
      </p:sp>
      <p:sp>
        <p:nvSpPr>
          <p:cNvPr id="7" name="Holder 7"/>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0D1A2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11/10/2020</a:t>
            </a:fld>
            <a:endParaRPr lang="en-US" dirty="0"/>
          </a:p>
        </p:txBody>
      </p:sp>
      <p:sp>
        <p:nvSpPr>
          <p:cNvPr id="5" name="Holder 5"/>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11/10/2020</a:t>
            </a:fld>
            <a:endParaRPr lang="en-US" dirty="0"/>
          </a:p>
        </p:txBody>
      </p:sp>
      <p:sp>
        <p:nvSpPr>
          <p:cNvPr id="4" name="Holder 4"/>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13219" y="387284"/>
            <a:ext cx="4136410" cy="999490"/>
          </a:xfrm>
          <a:prstGeom prst="rect">
            <a:avLst/>
          </a:prstGeom>
        </p:spPr>
        <p:txBody>
          <a:bodyPr wrap="square" lIns="0" tIns="0" rIns="0" bIns="0">
            <a:spAutoFit/>
          </a:bodyPr>
          <a:lstStyle>
            <a:lvl1pPr>
              <a:defRPr sz="4200" b="0" i="0">
                <a:solidFill>
                  <a:srgbClr val="0D1A28"/>
                </a:solidFill>
                <a:latin typeface="Arial"/>
                <a:cs typeface="Arial"/>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11/10/2020</a:t>
            </a:fld>
            <a:endParaRPr lang="en-US" dirty="0"/>
          </a:p>
        </p:txBody>
      </p:sp>
      <p:sp>
        <p:nvSpPr>
          <p:cNvPr id="6" name="Holder 6"/>
          <p:cNvSpPr>
            <a:spLocks noGrp="1"/>
          </p:cNvSpPr>
          <p:nvPr>
            <p:ph type="sldNum" sz="quarter" idx="7"/>
          </p:nvPr>
        </p:nvSpPr>
        <p:spPr>
          <a:xfrm>
            <a:off x="254147" y="10394264"/>
            <a:ext cx="951865" cy="170179"/>
          </a:xfrm>
          <a:prstGeom prst="rect">
            <a:avLst/>
          </a:prstGeom>
        </p:spPr>
        <p:txBody>
          <a:bodyPr wrap="square" lIns="0" tIns="0" rIns="0" bIns="0">
            <a:spAutoFit/>
          </a:bodyPr>
          <a:lstStyle>
            <a:lvl1pPr>
              <a:defRPr sz="1000" b="1" i="0">
                <a:solidFill>
                  <a:schemeClr val="bg1"/>
                </a:solidFill>
                <a:latin typeface="Arial"/>
                <a:cs typeface="Arial"/>
              </a:defRPr>
            </a:lvl1pPr>
          </a:lstStyle>
          <a:p>
            <a:pPr marL="38100">
              <a:lnSpc>
                <a:spcPct val="100000"/>
              </a:lnSpc>
            </a:pPr>
            <a:fld id="{81D60167-4931-47E6-BA6A-407CBD079E47}" type="slidenum">
              <a:rPr spc="55" dirty="0"/>
              <a:t>‹#›</a:t>
            </a:fld>
            <a:r>
              <a:rPr spc="55" dirty="0"/>
              <a:t> </a:t>
            </a:r>
            <a:r>
              <a:rPr spc="95" dirty="0"/>
              <a:t>-</a:t>
            </a:r>
            <a:r>
              <a:rPr spc="-170" dirty="0"/>
              <a:t> </a:t>
            </a:r>
            <a:r>
              <a:rPr spc="-15" dirty="0"/>
              <a:t>Issue </a:t>
            </a:r>
            <a:r>
              <a:rPr dirty="0"/>
              <a:t>No.1</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3">
            <a:extLst>
              <a:ext uri="{FF2B5EF4-FFF2-40B4-BE49-F238E27FC236}">
                <a16:creationId xmlns="" xmlns:a16="http://schemas.microsoft.com/office/drawing/2014/main" id="{14AB1096-8EBC-4E78-9D65-3B66429AE5FB}"/>
              </a:ext>
            </a:extLst>
          </p:cNvPr>
          <p:cNvSpPr/>
          <p:nvPr/>
        </p:nvSpPr>
        <p:spPr>
          <a:xfrm flipH="1" flipV="1">
            <a:off x="-5376" y="8394698"/>
            <a:ext cx="7560309" cy="2286129"/>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0061AF"/>
          </a:solidFill>
        </p:spPr>
        <p:txBody>
          <a:bodyPr wrap="square" lIns="0" tIns="0" rIns="0" bIns="0" rtlCol="0"/>
          <a:lstStyle/>
          <a:p>
            <a:endParaRPr dirty="0"/>
          </a:p>
        </p:txBody>
      </p:sp>
      <p:sp>
        <p:nvSpPr>
          <p:cNvPr id="9" name="object 9"/>
          <p:cNvSpPr txBox="1"/>
          <p:nvPr/>
        </p:nvSpPr>
        <p:spPr>
          <a:xfrm>
            <a:off x="367216" y="2146300"/>
            <a:ext cx="6815130" cy="5019323"/>
          </a:xfrm>
          <a:prstGeom prst="rect">
            <a:avLst/>
          </a:prstGeom>
        </p:spPr>
        <p:txBody>
          <a:bodyPr vert="horz" wrap="square" lIns="0" tIns="12700" rIns="0" bIns="0" rtlCol="0">
            <a:spAutoFit/>
          </a:bodyPr>
          <a:lstStyle/>
          <a:p>
            <a:pPr marL="12700">
              <a:lnSpc>
                <a:spcPct val="100000"/>
              </a:lnSpc>
              <a:spcBef>
                <a:spcPts val="100"/>
              </a:spcBef>
            </a:pPr>
            <a:r>
              <a:rPr lang="en-GB" sz="2000" b="1" dirty="0" smtClean="0">
                <a:solidFill>
                  <a:srgbClr val="0061AF"/>
                </a:solidFill>
                <a:latin typeface="Arial"/>
                <a:cs typeface="Arial"/>
              </a:rPr>
              <a:t>COVID-19</a:t>
            </a:r>
            <a:endParaRPr lang="en-GB" sz="2000" b="1" dirty="0">
              <a:solidFill>
                <a:srgbClr val="0061AF"/>
              </a:solidFill>
              <a:latin typeface="Arial"/>
              <a:cs typeface="Arial"/>
            </a:endParaRPr>
          </a:p>
          <a:p>
            <a:pPr marL="12700">
              <a:lnSpc>
                <a:spcPct val="100000"/>
              </a:lnSpc>
              <a:spcBef>
                <a:spcPts val="100"/>
              </a:spcBef>
            </a:pPr>
            <a:endParaRPr sz="2000" dirty="0">
              <a:latin typeface="Arial"/>
              <a:cs typeface="Arial"/>
            </a:endParaRPr>
          </a:p>
          <a:p>
            <a:pPr algn="just"/>
            <a:r>
              <a:rPr lang="en-GB" sz="1600" dirty="0">
                <a:latin typeface="Arial" panose="020B0604020202020204" pitchFamily="34" charset="0"/>
                <a:cs typeface="Arial" panose="020B0604020202020204" pitchFamily="34" charset="0"/>
              </a:rPr>
              <a:t>We have a good stock of </a:t>
            </a:r>
            <a:r>
              <a:rPr lang="en-GB" sz="1600" dirty="0" smtClean="0">
                <a:latin typeface="Arial" panose="020B0604020202020204" pitchFamily="34" charset="0"/>
                <a:cs typeface="Arial" panose="020B0604020202020204" pitchFamily="34" charset="0"/>
              </a:rPr>
              <a:t>PPE. We </a:t>
            </a:r>
            <a:r>
              <a:rPr lang="en-GB" sz="1600" dirty="0">
                <a:latin typeface="Arial" panose="020B0604020202020204" pitchFamily="34" charset="0"/>
                <a:cs typeface="Arial" panose="020B0604020202020204" pitchFamily="34" charset="0"/>
              </a:rPr>
              <a:t>are </a:t>
            </a:r>
            <a:r>
              <a:rPr lang="en-GB" sz="1600" dirty="0" smtClean="0">
                <a:latin typeface="Arial" panose="020B0604020202020204" pitchFamily="34" charset="0"/>
                <a:cs typeface="Arial" panose="020B0604020202020204" pitchFamily="34" charset="0"/>
              </a:rPr>
              <a:t>now </a:t>
            </a:r>
            <a:r>
              <a:rPr lang="en-GB" sz="1600" dirty="0">
                <a:latin typeface="Arial" panose="020B0604020202020204" pitchFamily="34" charset="0"/>
                <a:cs typeface="Arial" panose="020B0604020202020204" pitchFamily="34" charset="0"/>
              </a:rPr>
              <a:t>in the November lockdown, which we are off course taking </a:t>
            </a:r>
            <a:r>
              <a:rPr lang="en-GB" sz="1600" dirty="0" smtClean="0">
                <a:latin typeface="Arial" panose="020B0604020202020204" pitchFamily="34" charset="0"/>
                <a:cs typeface="Arial" panose="020B0604020202020204" pitchFamily="34" charset="0"/>
              </a:rPr>
              <a:t>seriously.</a:t>
            </a:r>
          </a:p>
          <a:p>
            <a:pPr algn="just"/>
            <a:endParaRPr lang="en-GB" sz="14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a:p>
            <a:pPr algn="just"/>
            <a:r>
              <a:rPr lang="en-GB" sz="2000" b="1" dirty="0" smtClean="0">
                <a:solidFill>
                  <a:srgbClr val="0061AF"/>
                </a:solidFill>
                <a:latin typeface="Arial"/>
                <a:cs typeface="Arial"/>
              </a:rPr>
              <a:t>Testing</a:t>
            </a:r>
          </a:p>
          <a:p>
            <a:pPr algn="just"/>
            <a:endParaRPr lang="en-GB" sz="2000" b="1" dirty="0">
              <a:solidFill>
                <a:srgbClr val="0061AF"/>
              </a:solidFill>
              <a:latin typeface="Arial"/>
              <a:cs typeface="Arial"/>
            </a:endParaRPr>
          </a:p>
          <a:p>
            <a:pPr algn="just"/>
            <a:r>
              <a:rPr lang="en-GB" sz="1600" dirty="0" smtClean="0">
                <a:latin typeface="Arial"/>
                <a:cs typeface="Arial"/>
              </a:rPr>
              <a:t>Weekly testing remains the norm for us all here. We continue to have no resident or staff suffering with COVID-19.</a:t>
            </a:r>
          </a:p>
          <a:p>
            <a:pPr algn="just"/>
            <a:endParaRPr lang="en-GB" sz="1400" dirty="0">
              <a:latin typeface="Arial"/>
              <a:cs typeface="Arial"/>
            </a:endParaRPr>
          </a:p>
          <a:p>
            <a:pPr algn="just"/>
            <a:r>
              <a:rPr lang="en-GB" sz="2000" b="1" dirty="0" smtClean="0">
                <a:solidFill>
                  <a:srgbClr val="0061AF"/>
                </a:solidFill>
                <a:latin typeface="Arial"/>
                <a:cs typeface="Arial"/>
              </a:rPr>
              <a:t>Visits / Overnight Stays</a:t>
            </a:r>
            <a:endParaRPr lang="en-GB" sz="2000" dirty="0">
              <a:latin typeface="Arial"/>
              <a:cs typeface="Arial"/>
            </a:endParaRPr>
          </a:p>
          <a:p>
            <a:pPr algn="just"/>
            <a:endParaRPr lang="en-GB" sz="1400" dirty="0" smtClean="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After Wednesday 4/11/20 we will be in full lockdown. </a:t>
            </a:r>
            <a:r>
              <a:rPr lang="en-GB" sz="1600" dirty="0" smtClean="0">
                <a:latin typeface="Arial" panose="020B0604020202020204" pitchFamily="34" charset="0"/>
                <a:cs typeface="Arial" panose="020B0604020202020204" pitchFamily="34" charset="0"/>
              </a:rPr>
              <a:t>Overnight </a:t>
            </a:r>
            <a:r>
              <a:rPr lang="en-GB" sz="1600" dirty="0">
                <a:latin typeface="Arial" panose="020B0604020202020204" pitchFamily="34" charset="0"/>
                <a:cs typeface="Arial" panose="020B0604020202020204" pitchFamily="34" charset="0"/>
              </a:rPr>
              <a:t>stays </a:t>
            </a:r>
            <a:r>
              <a:rPr lang="en-GB" sz="1600" dirty="0" smtClean="0">
                <a:latin typeface="Arial" panose="020B0604020202020204" pitchFamily="34" charset="0"/>
                <a:cs typeface="Arial" panose="020B0604020202020204" pitchFamily="34" charset="0"/>
              </a:rPr>
              <a:t>will not </a:t>
            </a:r>
            <a:r>
              <a:rPr lang="en-GB" sz="1600" dirty="0">
                <a:latin typeface="Arial" panose="020B0604020202020204" pitchFamily="34" charset="0"/>
                <a:cs typeface="Arial" panose="020B0604020202020204" pitchFamily="34" charset="0"/>
              </a:rPr>
              <a:t>be allowed in line with the government guidance.</a:t>
            </a:r>
          </a:p>
          <a:p>
            <a:pPr algn="just"/>
            <a:r>
              <a:rPr lang="en-GB" sz="1600" dirty="0" smtClean="0">
                <a:latin typeface="Arial" panose="020B0604020202020204" pitchFamily="34" charset="0"/>
                <a:cs typeface="Arial" panose="020B0604020202020204" pitchFamily="34" charset="0"/>
              </a:rPr>
              <a:t>I </a:t>
            </a:r>
            <a:r>
              <a:rPr lang="en-GB" sz="1600" dirty="0">
                <a:latin typeface="Arial" panose="020B0604020202020204" pitchFamily="34" charset="0"/>
                <a:cs typeface="Arial" panose="020B0604020202020204" pitchFamily="34" charset="0"/>
              </a:rPr>
              <a:t>am waiting </a:t>
            </a:r>
            <a:r>
              <a:rPr lang="en-GB" sz="1600" dirty="0" smtClean="0">
                <a:latin typeface="Arial" panose="020B0604020202020204" pitchFamily="34" charset="0"/>
                <a:cs typeface="Arial" panose="020B0604020202020204" pitchFamily="34" charset="0"/>
              </a:rPr>
              <a:t>for more </a:t>
            </a:r>
            <a:r>
              <a:rPr lang="en-GB" sz="1600" dirty="0">
                <a:latin typeface="Arial" panose="020B0604020202020204" pitchFamily="34" charset="0"/>
                <a:cs typeface="Arial" panose="020B0604020202020204" pitchFamily="34" charset="0"/>
              </a:rPr>
              <a:t>information </a:t>
            </a:r>
            <a:r>
              <a:rPr lang="en-GB" sz="1600" dirty="0" smtClean="0">
                <a:latin typeface="Arial" panose="020B0604020202020204" pitchFamily="34" charset="0"/>
                <a:cs typeface="Arial" panose="020B0604020202020204" pitchFamily="34" charset="0"/>
              </a:rPr>
              <a:t>on this </a:t>
            </a:r>
            <a:r>
              <a:rPr lang="en-GB" sz="1600" dirty="0">
                <a:latin typeface="Arial" panose="020B0604020202020204" pitchFamily="34" charset="0"/>
                <a:cs typeface="Arial" panose="020B0604020202020204" pitchFamily="34" charset="0"/>
              </a:rPr>
              <a:t>but would assume we </a:t>
            </a:r>
            <a:r>
              <a:rPr lang="en-GB" sz="1600" dirty="0" smtClean="0">
                <a:latin typeface="Arial" panose="020B0604020202020204" pitchFamily="34" charset="0"/>
                <a:cs typeface="Arial" panose="020B0604020202020204" pitchFamily="34" charset="0"/>
              </a:rPr>
              <a:t>will be </a:t>
            </a:r>
            <a:r>
              <a:rPr lang="en-GB" sz="1600" dirty="0">
                <a:latin typeface="Arial" panose="020B0604020202020204" pitchFamily="34" charset="0"/>
                <a:cs typeface="Arial" panose="020B0604020202020204" pitchFamily="34" charset="0"/>
              </a:rPr>
              <a:t>as with the previous lockdown and refrain from visits until lockdown is lifted. I will off course keep you updated. </a:t>
            </a:r>
          </a:p>
          <a:p>
            <a:pPr algn="just"/>
            <a:endParaRPr lang="en-GB" sz="1400" dirty="0" smtClean="0">
              <a:latin typeface="Arial" panose="020B0604020202020204" pitchFamily="34" charset="0"/>
              <a:cs typeface="Arial" panose="020B0604020202020204" pitchFamily="34" charset="0"/>
            </a:endParaRPr>
          </a:p>
          <a:p>
            <a:pPr algn="just"/>
            <a:endParaRPr sz="1050" dirty="0">
              <a:latin typeface="Arial" panose="020B0604020202020204" pitchFamily="34" charset="0"/>
              <a:cs typeface="Arial" panose="020B0604020202020204" pitchFamily="34" charset="0"/>
            </a:endParaRPr>
          </a:p>
        </p:txBody>
      </p:sp>
      <p:sp>
        <p:nvSpPr>
          <p:cNvPr id="13" name="object 13"/>
          <p:cNvSpPr/>
          <p:nvPr/>
        </p:nvSpPr>
        <p:spPr>
          <a:xfrm>
            <a:off x="-5374" y="-42986"/>
            <a:ext cx="7560309"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0061AF"/>
          </a:solidFill>
        </p:spPr>
        <p:txBody>
          <a:bodyPr wrap="square" lIns="0" tIns="0" rIns="0" bIns="0" rtlCol="0"/>
          <a:lstStyle/>
          <a:p>
            <a:endParaRPr dirty="0"/>
          </a:p>
        </p:txBody>
      </p:sp>
      <p:sp>
        <p:nvSpPr>
          <p:cNvPr id="15" name="object 15"/>
          <p:cNvSpPr/>
          <p:nvPr/>
        </p:nvSpPr>
        <p:spPr>
          <a:xfrm>
            <a:off x="-5374" y="10261231"/>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FFFFFF"/>
          </a:solidFill>
        </p:spPr>
        <p:txBody>
          <a:bodyPr wrap="square" lIns="0" tIns="0" rIns="0" bIns="0" rtlCol="0"/>
          <a:lstStyle/>
          <a:p>
            <a:endParaRPr dirty="0"/>
          </a:p>
        </p:txBody>
      </p:sp>
      <p:sp>
        <p:nvSpPr>
          <p:cNvPr id="25" name="object 25"/>
          <p:cNvSpPr txBox="1"/>
          <p:nvPr/>
        </p:nvSpPr>
        <p:spPr>
          <a:xfrm>
            <a:off x="279547" y="10394264"/>
            <a:ext cx="165735" cy="170180"/>
          </a:xfrm>
          <a:prstGeom prst="rect">
            <a:avLst/>
          </a:prstGeom>
        </p:spPr>
        <p:txBody>
          <a:bodyPr vert="horz" wrap="square" lIns="0" tIns="0" rIns="0" bIns="0" rtlCol="0">
            <a:spAutoFit/>
          </a:bodyPr>
          <a:lstStyle/>
          <a:p>
            <a:pPr marL="12700">
              <a:lnSpc>
                <a:spcPct val="100000"/>
              </a:lnSpc>
            </a:pPr>
            <a:r>
              <a:rPr sz="1000" b="1" spc="-10" dirty="0">
                <a:solidFill>
                  <a:srgbClr val="0D1A28"/>
                </a:solidFill>
                <a:latin typeface="Arial"/>
                <a:cs typeface="Arial"/>
              </a:rPr>
              <a:t>01</a:t>
            </a:r>
            <a:endParaRPr sz="1000" dirty="0">
              <a:latin typeface="Arial"/>
              <a:cs typeface="Arial"/>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50" y="317500"/>
            <a:ext cx="2286274" cy="1096029"/>
          </a:xfrm>
          <a:prstGeom prst="rect">
            <a:avLst/>
          </a:prstGeom>
        </p:spPr>
      </p:pic>
      <p:sp>
        <p:nvSpPr>
          <p:cNvPr id="16" name="object 14">
            <a:extLst>
              <a:ext uri="{FF2B5EF4-FFF2-40B4-BE49-F238E27FC236}">
                <a16:creationId xmlns="" xmlns:a16="http://schemas.microsoft.com/office/drawing/2014/main" id="{44FD2659-1430-4B13-9F4D-6D6851427AD7}"/>
              </a:ext>
            </a:extLst>
          </p:cNvPr>
          <p:cNvSpPr txBox="1">
            <a:spLocks noGrp="1"/>
          </p:cNvSpPr>
          <p:nvPr>
            <p:ph type="title"/>
          </p:nvPr>
        </p:nvSpPr>
        <p:spPr>
          <a:xfrm>
            <a:off x="1263359" y="171109"/>
            <a:ext cx="5918988"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rgbClr val="FFFFFF"/>
                </a:solidFill>
              </a:rPr>
              <a:t>Whitehatch</a:t>
            </a:r>
            <a:br>
              <a:rPr lang="en-GB" sz="3600" spc="70" dirty="0" smtClean="0">
                <a:solidFill>
                  <a:srgbClr val="FFFFFF"/>
                </a:solidFill>
              </a:rPr>
            </a:br>
            <a:r>
              <a:rPr lang="en-GB" sz="3600" spc="70" dirty="0" smtClean="0">
                <a:solidFill>
                  <a:srgbClr val="FFFFFF"/>
                </a:solidFill>
              </a:rPr>
              <a:t>Newsletter</a:t>
            </a:r>
            <a:r>
              <a:rPr lang="en-GB" sz="3600" spc="70" dirty="0">
                <a:solidFill>
                  <a:srgbClr val="FFFFFF"/>
                </a:solidFill>
              </a:rPr>
              <a:t/>
            </a:r>
            <a:br>
              <a:rPr lang="en-GB" sz="3600" spc="70" dirty="0">
                <a:solidFill>
                  <a:srgbClr val="FFFFFF"/>
                </a:solidFill>
              </a:rPr>
            </a:br>
            <a:r>
              <a:rPr lang="en-GB" sz="2000" spc="70" dirty="0" smtClean="0">
                <a:solidFill>
                  <a:srgbClr val="FFFFFF"/>
                </a:solidFill>
              </a:rPr>
              <a:t>November 2020  </a:t>
            </a:r>
            <a:endParaRPr sz="2000" spc="70" dirty="0">
              <a:solidFill>
                <a:srgbClr val="FFFFFF"/>
              </a:solidFill>
            </a:endParaRPr>
          </a:p>
        </p:txBody>
      </p:sp>
      <p:sp>
        <p:nvSpPr>
          <p:cNvPr id="5" name="Rectangle 4">
            <a:extLst>
              <a:ext uri="{FF2B5EF4-FFF2-40B4-BE49-F238E27FC236}">
                <a16:creationId xmlns="" xmlns:a16="http://schemas.microsoft.com/office/drawing/2014/main" id="{A5056D9B-A721-456E-ACD5-9988D6EE82A8}"/>
              </a:ext>
            </a:extLst>
          </p:cNvPr>
          <p:cNvSpPr/>
          <p:nvPr/>
        </p:nvSpPr>
        <p:spPr>
          <a:xfrm>
            <a:off x="3774778" y="6739749"/>
            <a:ext cx="3556496"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6" name="TextBox 5">
            <a:extLst>
              <a:ext uri="{FF2B5EF4-FFF2-40B4-BE49-F238E27FC236}">
                <a16:creationId xmlns="" xmlns:a16="http://schemas.microsoft.com/office/drawing/2014/main" id="{D521E74F-7EF9-4B9A-994A-BB28347300E9}"/>
              </a:ext>
            </a:extLst>
          </p:cNvPr>
          <p:cNvSpPr txBox="1"/>
          <p:nvPr/>
        </p:nvSpPr>
        <p:spPr>
          <a:xfrm>
            <a:off x="3854450" y="8166926"/>
            <a:ext cx="3327896"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3854449" y="6767645"/>
            <a:ext cx="3407569" cy="32487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1445" y="4329"/>
            <a:ext cx="7560309" cy="6248399"/>
          </a:xfrm>
          <a:custGeom>
            <a:avLst/>
            <a:gdLst/>
            <a:ahLst/>
            <a:cxnLst/>
            <a:rect l="l" t="t" r="r" b="b"/>
            <a:pathLst>
              <a:path w="7560309" h="7113905">
                <a:moveTo>
                  <a:pt x="50" y="6148691"/>
                </a:moveTo>
                <a:lnTo>
                  <a:pt x="0" y="7113803"/>
                </a:lnTo>
                <a:lnTo>
                  <a:pt x="50" y="6148691"/>
                </a:lnTo>
                <a:close/>
              </a:path>
              <a:path w="7560309" h="7113905">
                <a:moveTo>
                  <a:pt x="7559992" y="6140972"/>
                </a:moveTo>
                <a:lnTo>
                  <a:pt x="743978" y="6140972"/>
                </a:lnTo>
                <a:lnTo>
                  <a:pt x="1484187" y="6148692"/>
                </a:lnTo>
                <a:lnTo>
                  <a:pt x="1721546" y="6154053"/>
                </a:lnTo>
                <a:lnTo>
                  <a:pt x="2583064" y="6184596"/>
                </a:lnTo>
                <a:lnTo>
                  <a:pt x="3410832" y="6230186"/>
                </a:lnTo>
                <a:lnTo>
                  <a:pt x="4133373" y="6284238"/>
                </a:lnTo>
                <a:lnTo>
                  <a:pt x="4700965" y="6338213"/>
                </a:lnTo>
                <a:lnTo>
                  <a:pt x="7559992" y="6668477"/>
                </a:lnTo>
                <a:lnTo>
                  <a:pt x="7559992" y="6140972"/>
                </a:lnTo>
                <a:close/>
              </a:path>
              <a:path w="7560309" h="7113905">
                <a:moveTo>
                  <a:pt x="7559992" y="0"/>
                </a:moveTo>
                <a:lnTo>
                  <a:pt x="50" y="0"/>
                </a:lnTo>
                <a:lnTo>
                  <a:pt x="50" y="6148691"/>
                </a:lnTo>
                <a:lnTo>
                  <a:pt x="636317" y="6141064"/>
                </a:lnTo>
                <a:lnTo>
                  <a:pt x="7559992" y="6140972"/>
                </a:lnTo>
                <a:lnTo>
                  <a:pt x="7559992" y="0"/>
                </a:lnTo>
                <a:close/>
              </a:path>
            </a:pathLst>
          </a:custGeom>
          <a:solidFill>
            <a:srgbClr val="ED1C24"/>
          </a:solidFill>
        </p:spPr>
        <p:txBody>
          <a:bodyPr wrap="square" lIns="0" tIns="0" rIns="0" bIns="0" rtlCol="0"/>
          <a:lstStyle/>
          <a:p>
            <a:endParaRPr dirty="0"/>
          </a:p>
        </p:txBody>
      </p:sp>
      <p:sp>
        <p:nvSpPr>
          <p:cNvPr id="12" name="object 12"/>
          <p:cNvSpPr/>
          <p:nvPr/>
        </p:nvSpPr>
        <p:spPr>
          <a:xfrm>
            <a:off x="2" y="-139700"/>
            <a:ext cx="7560309"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FFFFFF"/>
          </a:solidFill>
        </p:spPr>
        <p:txBody>
          <a:bodyPr wrap="square" lIns="0" tIns="0" rIns="0" bIns="0" rtlCol="0"/>
          <a:lstStyle/>
          <a:p>
            <a:endParaRPr dirty="0"/>
          </a:p>
        </p:txBody>
      </p:sp>
      <p:sp>
        <p:nvSpPr>
          <p:cNvPr id="14" name="object 14"/>
          <p:cNvSpPr/>
          <p:nvPr/>
        </p:nvSpPr>
        <p:spPr>
          <a:xfrm>
            <a:off x="2" y="10255783"/>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ED1C24"/>
          </a:solidFill>
        </p:spPr>
        <p:txBody>
          <a:bodyPr wrap="square" lIns="0" tIns="0" rIns="0" bIns="0" rtlCol="0"/>
          <a:lstStyle/>
          <a:p>
            <a:endParaRPr dirty="0"/>
          </a:p>
        </p:txBody>
      </p:sp>
      <p:sp>
        <p:nvSpPr>
          <p:cNvPr id="24" name="object 24"/>
          <p:cNvSpPr txBox="1"/>
          <p:nvPr/>
        </p:nvSpPr>
        <p:spPr>
          <a:xfrm>
            <a:off x="279547" y="10394263"/>
            <a:ext cx="5327503" cy="153888"/>
          </a:xfrm>
          <a:prstGeom prst="rect">
            <a:avLst/>
          </a:prstGeom>
        </p:spPr>
        <p:txBody>
          <a:bodyPr vert="horz" wrap="square" lIns="0" tIns="0" rIns="0" bIns="0" rtlCol="0">
            <a:spAutoFit/>
          </a:bodyPr>
          <a:lstStyle/>
          <a:p>
            <a:pPr marL="12700">
              <a:lnSpc>
                <a:spcPct val="100000"/>
              </a:lnSpc>
            </a:pPr>
            <a:r>
              <a:rPr lang="en-GB" sz="1000" b="1" spc="-10" dirty="0">
                <a:solidFill>
                  <a:srgbClr val="0D1A28"/>
                </a:solidFill>
                <a:latin typeface="Arial"/>
                <a:cs typeface="Arial"/>
              </a:rPr>
              <a:t>02</a:t>
            </a:r>
            <a:endParaRPr sz="1000" dirty="0">
              <a:latin typeface="Arial"/>
              <a:cs typeface="Arial"/>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3" y="50890"/>
            <a:ext cx="2151735" cy="1031532"/>
          </a:xfrm>
          <a:prstGeom prst="rect">
            <a:avLst/>
          </a:prstGeom>
        </p:spPr>
      </p:pic>
      <p:sp>
        <p:nvSpPr>
          <p:cNvPr id="3" name="TextBox 2">
            <a:extLst>
              <a:ext uri="{FF2B5EF4-FFF2-40B4-BE49-F238E27FC236}">
                <a16:creationId xmlns="" xmlns:a16="http://schemas.microsoft.com/office/drawing/2014/main" id="{621849E8-C14F-4748-923F-196A8E1DBB68}"/>
              </a:ext>
            </a:extLst>
          </p:cNvPr>
          <p:cNvSpPr txBox="1"/>
          <p:nvPr/>
        </p:nvSpPr>
        <p:spPr>
          <a:xfrm>
            <a:off x="2836963" y="2949594"/>
            <a:ext cx="4245402" cy="1292662"/>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We had two birthday parties this month with pizza and music!</a:t>
            </a:r>
          </a:p>
          <a:p>
            <a:pPr algn="ctr"/>
            <a:r>
              <a:rPr lang="en-GB" sz="2000" b="1" dirty="0" smtClean="0">
                <a:latin typeface="Arial" panose="020B0604020202020204" pitchFamily="34" charset="0"/>
                <a:cs typeface="Arial" panose="020B0604020202020204" pitchFamily="34" charset="0"/>
              </a:rPr>
              <a:t>Happy birthday Jon &amp; Michael!!</a:t>
            </a:r>
            <a:endParaRPr lang="en-GB" sz="1600" dirty="0">
              <a:latin typeface="Arial" panose="020B0604020202020204" pitchFamily="34" charset="0"/>
              <a:cs typeface="Arial" panose="020B0604020202020204" pitchFamily="34" charset="0"/>
            </a:endParaRPr>
          </a:p>
          <a:p>
            <a:pPr algn="ctr"/>
            <a:endParaRPr lang="en-GB" dirty="0"/>
          </a:p>
        </p:txBody>
      </p:sp>
      <p:sp>
        <p:nvSpPr>
          <p:cNvPr id="22" name="object 14">
            <a:extLst>
              <a:ext uri="{FF2B5EF4-FFF2-40B4-BE49-F238E27FC236}">
                <a16:creationId xmlns="" xmlns:a16="http://schemas.microsoft.com/office/drawing/2014/main" id="{7620BA6C-FFB3-46B6-8304-8532DFD862C4}"/>
              </a:ext>
            </a:extLst>
          </p:cNvPr>
          <p:cNvSpPr txBox="1">
            <a:spLocks noGrp="1"/>
          </p:cNvSpPr>
          <p:nvPr>
            <p:ph type="title"/>
          </p:nvPr>
        </p:nvSpPr>
        <p:spPr>
          <a:xfrm>
            <a:off x="1712913" y="4329"/>
            <a:ext cx="6784721"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chemeClr val="tx1"/>
                </a:solidFill>
              </a:rPr>
              <a:t>Whitehatch</a:t>
            </a:r>
            <a:br>
              <a:rPr lang="en-GB" sz="3600" spc="70" dirty="0" smtClean="0">
                <a:solidFill>
                  <a:schemeClr val="tx1"/>
                </a:solidFill>
              </a:rPr>
            </a:br>
            <a:r>
              <a:rPr lang="en-GB" sz="3600" spc="70" dirty="0" smtClean="0">
                <a:solidFill>
                  <a:schemeClr val="tx1"/>
                </a:solidFill>
              </a:rPr>
              <a:t>Newsletter</a:t>
            </a:r>
            <a:r>
              <a:rPr lang="en-GB" sz="3600" spc="70" dirty="0">
                <a:solidFill>
                  <a:schemeClr val="tx1"/>
                </a:solidFill>
              </a:rPr>
              <a:t/>
            </a:r>
            <a:br>
              <a:rPr lang="en-GB" sz="3600" spc="70" dirty="0">
                <a:solidFill>
                  <a:schemeClr val="tx1"/>
                </a:solidFill>
              </a:rPr>
            </a:br>
            <a:r>
              <a:rPr lang="en-GB" sz="2000" spc="70" dirty="0" smtClean="0">
                <a:solidFill>
                  <a:schemeClr val="tx1"/>
                </a:solidFill>
              </a:rPr>
              <a:t>November 2020</a:t>
            </a:r>
            <a:endParaRPr sz="2000" spc="70" dirty="0">
              <a:solidFill>
                <a:schemeClr val="tx1"/>
              </a:solidFill>
            </a:endParaRPr>
          </a:p>
        </p:txBody>
      </p:sp>
      <p:sp>
        <p:nvSpPr>
          <p:cNvPr id="23" name="Rectangle 22">
            <a:extLst>
              <a:ext uri="{FF2B5EF4-FFF2-40B4-BE49-F238E27FC236}">
                <a16:creationId xmlns="" xmlns:a16="http://schemas.microsoft.com/office/drawing/2014/main" id="{BC8D037B-4C26-4028-B1BD-271E3A7C8244}"/>
              </a:ext>
            </a:extLst>
          </p:cNvPr>
          <p:cNvSpPr/>
          <p:nvPr/>
        </p:nvSpPr>
        <p:spPr>
          <a:xfrm>
            <a:off x="426644" y="6779820"/>
            <a:ext cx="3270103" cy="3062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5" name="TextBox 24">
            <a:extLst>
              <a:ext uri="{FF2B5EF4-FFF2-40B4-BE49-F238E27FC236}">
                <a16:creationId xmlns="" xmlns:a16="http://schemas.microsoft.com/office/drawing/2014/main" id="{C0781CB9-EB8E-463B-BC49-F04D8750AEFC}"/>
              </a:ext>
            </a:extLst>
          </p:cNvPr>
          <p:cNvSpPr txBox="1"/>
          <p:nvPr/>
        </p:nvSpPr>
        <p:spPr>
          <a:xfrm>
            <a:off x="506316" y="8206997"/>
            <a:ext cx="3059911"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6" name="Rectangle 25">
            <a:extLst>
              <a:ext uri="{FF2B5EF4-FFF2-40B4-BE49-F238E27FC236}">
                <a16:creationId xmlns="" xmlns:a16="http://schemas.microsoft.com/office/drawing/2014/main" id="{487F581C-78D2-4520-BC05-70AA4F7E1B49}"/>
              </a:ext>
            </a:extLst>
          </p:cNvPr>
          <p:cNvSpPr/>
          <p:nvPr/>
        </p:nvSpPr>
        <p:spPr>
          <a:xfrm>
            <a:off x="3948882" y="6779820"/>
            <a:ext cx="3270103" cy="3062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7" name="TextBox 26">
            <a:extLst>
              <a:ext uri="{FF2B5EF4-FFF2-40B4-BE49-F238E27FC236}">
                <a16:creationId xmlns="" xmlns:a16="http://schemas.microsoft.com/office/drawing/2014/main" id="{B7D7B5D7-A948-43B3-8159-F3D16339FFBE}"/>
              </a:ext>
            </a:extLst>
          </p:cNvPr>
          <p:cNvSpPr txBox="1"/>
          <p:nvPr/>
        </p:nvSpPr>
        <p:spPr>
          <a:xfrm>
            <a:off x="4028554" y="8206997"/>
            <a:ext cx="3059911"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9" name="Rectangle 28">
            <a:extLst>
              <a:ext uri="{FF2B5EF4-FFF2-40B4-BE49-F238E27FC236}">
                <a16:creationId xmlns="" xmlns:a16="http://schemas.microsoft.com/office/drawing/2014/main" id="{2EFB18BD-407C-47CE-B02E-2E04FEE977D3}"/>
              </a:ext>
            </a:extLst>
          </p:cNvPr>
          <p:cNvSpPr/>
          <p:nvPr/>
        </p:nvSpPr>
        <p:spPr>
          <a:xfrm>
            <a:off x="356037" y="2537481"/>
            <a:ext cx="2298180" cy="24319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30" name="TextBox 29">
            <a:extLst>
              <a:ext uri="{FF2B5EF4-FFF2-40B4-BE49-F238E27FC236}">
                <a16:creationId xmlns="" xmlns:a16="http://schemas.microsoft.com/office/drawing/2014/main" id="{8E3F4C99-E33B-41C9-A47A-E81A9B8D09FC}"/>
              </a:ext>
            </a:extLst>
          </p:cNvPr>
          <p:cNvSpPr txBox="1"/>
          <p:nvPr/>
        </p:nvSpPr>
        <p:spPr>
          <a:xfrm>
            <a:off x="354188" y="3595925"/>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pic>
        <p:nvPicPr>
          <p:cNvPr id="15" name="Picture 14" descr="C:\Users\andrew.beeston\AppData\Local\Microsoft\Windows\INetCache\IE\Q6SYSSV4\IMG_496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0354" y="6676109"/>
            <a:ext cx="3062682" cy="3270103"/>
          </a:xfrm>
          <a:prstGeom prst="rect">
            <a:avLst/>
          </a:prstGeom>
          <a:noFill/>
          <a:ln>
            <a:noFill/>
          </a:ln>
        </p:spPr>
      </p:pic>
      <p:pic>
        <p:nvPicPr>
          <p:cNvPr id="16" name="Picture 15" descr="C:\Users\andrew.beeston\Pictures\Saved Pictures\IMG_498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052592" y="6676108"/>
            <a:ext cx="3062681" cy="3270103"/>
          </a:xfrm>
          <a:prstGeom prst="rect">
            <a:avLst/>
          </a:prstGeom>
          <a:noFill/>
          <a:ln>
            <a:noFill/>
          </a:ln>
        </p:spPr>
      </p:pic>
      <p:pic>
        <p:nvPicPr>
          <p:cNvPr id="17" name="Picture 16" descr="C:\Users\andrew.beeston\Pictures\Saved Pictures\IMG_497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84420" y="2607248"/>
            <a:ext cx="2439563" cy="2300030"/>
          </a:xfrm>
          <a:prstGeom prst="rect">
            <a:avLst/>
          </a:prstGeom>
          <a:noFill/>
          <a:ln>
            <a:noFill/>
          </a:ln>
        </p:spPr>
      </p:pic>
      <p:sp>
        <p:nvSpPr>
          <p:cNvPr id="18" name="TextBox 17">
            <a:extLst>
              <a:ext uri="{FF2B5EF4-FFF2-40B4-BE49-F238E27FC236}">
                <a16:creationId xmlns="" xmlns:a16="http://schemas.microsoft.com/office/drawing/2014/main" id="{621849E8-C14F-4748-923F-196A8E1DBB68}"/>
              </a:ext>
            </a:extLst>
          </p:cNvPr>
          <p:cNvSpPr txBox="1"/>
          <p:nvPr/>
        </p:nvSpPr>
        <p:spPr>
          <a:xfrm>
            <a:off x="572547" y="6063093"/>
            <a:ext cx="6248400" cy="677108"/>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Two happy chappies….</a:t>
            </a:r>
            <a:endParaRPr lang="en-GB" sz="1600" dirty="0">
              <a:latin typeface="Arial" panose="020B0604020202020204" pitchFamily="34" charset="0"/>
              <a:cs typeface="Arial" panose="020B0604020202020204" pitchFamily="34" charset="0"/>
            </a:endParaRPr>
          </a:p>
          <a:p>
            <a:pPr algn="ct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08700"/>
            <a:ext cx="7560309" cy="4583887"/>
          </a:xfrm>
          <a:custGeom>
            <a:avLst/>
            <a:gdLst/>
            <a:ahLst/>
            <a:cxnLst/>
            <a:rect l="l" t="t" r="r" b="b"/>
            <a:pathLst>
              <a:path w="7560309" h="4386580">
                <a:moveTo>
                  <a:pt x="0" y="4385995"/>
                </a:moveTo>
                <a:lnTo>
                  <a:pt x="7559992" y="4385995"/>
                </a:lnTo>
                <a:lnTo>
                  <a:pt x="7559992" y="0"/>
                </a:lnTo>
                <a:lnTo>
                  <a:pt x="0" y="0"/>
                </a:lnTo>
                <a:lnTo>
                  <a:pt x="0" y="4385995"/>
                </a:lnTo>
                <a:close/>
              </a:path>
            </a:pathLst>
          </a:custGeom>
          <a:solidFill>
            <a:srgbClr val="0D1A28"/>
          </a:solidFill>
        </p:spPr>
        <p:txBody>
          <a:bodyPr wrap="square" lIns="0" tIns="0" rIns="0" bIns="0" rtlCol="0"/>
          <a:lstStyle/>
          <a:p>
            <a:endParaRPr dirty="0"/>
          </a:p>
        </p:txBody>
      </p:sp>
      <p:sp>
        <p:nvSpPr>
          <p:cNvPr id="13" name="object 13"/>
          <p:cNvSpPr/>
          <p:nvPr/>
        </p:nvSpPr>
        <p:spPr>
          <a:xfrm>
            <a:off x="0" y="-50678"/>
            <a:ext cx="7560309"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0D1A28"/>
          </a:solidFill>
        </p:spPr>
        <p:txBody>
          <a:bodyPr wrap="square" lIns="0" tIns="0" rIns="0" bIns="0" rtlCol="0"/>
          <a:lstStyle/>
          <a:p>
            <a:endParaRPr dirty="0"/>
          </a:p>
        </p:txBody>
      </p:sp>
      <p:sp>
        <p:nvSpPr>
          <p:cNvPr id="15" name="object 15"/>
          <p:cNvSpPr/>
          <p:nvPr/>
        </p:nvSpPr>
        <p:spPr>
          <a:xfrm>
            <a:off x="2" y="10255783"/>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FFFFFF"/>
          </a:solidFill>
        </p:spPr>
        <p:txBody>
          <a:bodyPr wrap="square" lIns="0" tIns="0" rIns="0" bIns="0" rtlCol="0"/>
          <a:lstStyle/>
          <a:p>
            <a:endParaRPr dirty="0"/>
          </a:p>
        </p:txBody>
      </p:sp>
      <p:sp>
        <p:nvSpPr>
          <p:cNvPr id="25" name="object 25"/>
          <p:cNvSpPr txBox="1"/>
          <p:nvPr/>
        </p:nvSpPr>
        <p:spPr>
          <a:xfrm>
            <a:off x="279547" y="10394264"/>
            <a:ext cx="165735" cy="153888"/>
          </a:xfrm>
          <a:prstGeom prst="rect">
            <a:avLst/>
          </a:prstGeom>
        </p:spPr>
        <p:txBody>
          <a:bodyPr vert="horz" wrap="square" lIns="0" tIns="0" rIns="0" bIns="0" rtlCol="0">
            <a:spAutoFit/>
          </a:bodyPr>
          <a:lstStyle/>
          <a:p>
            <a:pPr marL="12700">
              <a:lnSpc>
                <a:spcPct val="100000"/>
              </a:lnSpc>
            </a:pPr>
            <a:r>
              <a:rPr sz="1000" b="1" spc="-10" dirty="0">
                <a:solidFill>
                  <a:srgbClr val="0D1A28"/>
                </a:solidFill>
                <a:latin typeface="Arial"/>
                <a:cs typeface="Arial"/>
              </a:rPr>
              <a:t>0</a:t>
            </a:r>
            <a:r>
              <a:rPr lang="en-GB" sz="1000" b="1" spc="-10" dirty="0">
                <a:solidFill>
                  <a:srgbClr val="0D1A28"/>
                </a:solidFill>
                <a:latin typeface="Arial"/>
                <a:cs typeface="Arial"/>
              </a:rPr>
              <a:t>4</a:t>
            </a:r>
            <a:endParaRPr sz="1000" dirty="0">
              <a:latin typeface="Arial"/>
              <a:cs typeface="Arial"/>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74" y="257194"/>
            <a:ext cx="2263115" cy="1084926"/>
          </a:xfrm>
          <a:prstGeom prst="rect">
            <a:avLst/>
          </a:prstGeom>
        </p:spPr>
      </p:pic>
      <p:sp>
        <p:nvSpPr>
          <p:cNvPr id="3" name="Rectangle 2">
            <a:extLst>
              <a:ext uri="{FF2B5EF4-FFF2-40B4-BE49-F238E27FC236}">
                <a16:creationId xmlns="" xmlns:a16="http://schemas.microsoft.com/office/drawing/2014/main" id="{D0EB0842-55C6-4ED7-9C23-41C76543DC66}"/>
              </a:ext>
            </a:extLst>
          </p:cNvPr>
          <p:cNvSpPr/>
          <p:nvPr/>
        </p:nvSpPr>
        <p:spPr>
          <a:xfrm>
            <a:off x="3473450" y="2603500"/>
            <a:ext cx="3854450" cy="2369880"/>
          </a:xfrm>
          <a:prstGeom prst="rect">
            <a:avLst/>
          </a:prstGeom>
        </p:spPr>
        <p:txBody>
          <a:bodyPr wrap="square">
            <a:spAutoFit/>
          </a:bodyPr>
          <a:lstStyle/>
          <a:p>
            <a:pPr algn="just"/>
            <a:r>
              <a:rPr lang="en-GB" sz="2000" b="1" dirty="0" smtClean="0">
                <a:latin typeface="Arial" panose="020B0604020202020204" pitchFamily="34" charset="0"/>
                <a:cs typeface="Arial" panose="020B0604020202020204" pitchFamily="34" charset="0"/>
              </a:rPr>
              <a:t>Halloween!</a:t>
            </a:r>
          </a:p>
          <a:p>
            <a:pPr algn="just"/>
            <a:endParaRPr lang="en-GB" sz="1600" b="1" dirty="0" smtClean="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This spooky time of year is a firm favourite. </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Stacey has been named Queen of Halloween for her stellar effort of decorating the house and organizing fun and games for all!</a:t>
            </a:r>
            <a:endParaRPr lang="en-GB" sz="1600" dirty="0">
              <a:latin typeface="Arial" panose="020B0604020202020204" pitchFamily="34" charset="0"/>
              <a:cs typeface="Arial" panose="020B0604020202020204" pitchFamily="34" charset="0"/>
            </a:endParaRPr>
          </a:p>
        </p:txBody>
      </p:sp>
      <p:sp>
        <p:nvSpPr>
          <p:cNvPr id="20" name="object 14">
            <a:extLst>
              <a:ext uri="{FF2B5EF4-FFF2-40B4-BE49-F238E27FC236}">
                <a16:creationId xmlns="" xmlns:a16="http://schemas.microsoft.com/office/drawing/2014/main" id="{44FD2659-1430-4B13-9F4D-6D6851427AD7}"/>
              </a:ext>
            </a:extLst>
          </p:cNvPr>
          <p:cNvSpPr txBox="1">
            <a:spLocks noGrp="1"/>
          </p:cNvSpPr>
          <p:nvPr>
            <p:ph type="title"/>
          </p:nvPr>
        </p:nvSpPr>
        <p:spPr>
          <a:xfrm>
            <a:off x="1256512" y="137948"/>
            <a:ext cx="5918988"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rgbClr val="FFFFFF"/>
                </a:solidFill>
              </a:rPr>
              <a:t>Whitehatch Newsletter</a:t>
            </a:r>
            <a:r>
              <a:rPr lang="en-GB" sz="3600" spc="70" dirty="0">
                <a:solidFill>
                  <a:srgbClr val="FFFFFF"/>
                </a:solidFill>
              </a:rPr>
              <a:t/>
            </a:r>
            <a:br>
              <a:rPr lang="en-GB" sz="3600" spc="70" dirty="0">
                <a:solidFill>
                  <a:srgbClr val="FFFFFF"/>
                </a:solidFill>
              </a:rPr>
            </a:br>
            <a:r>
              <a:rPr lang="en-GB" sz="2000" spc="70" dirty="0" smtClean="0">
                <a:solidFill>
                  <a:srgbClr val="FFFFFF"/>
                </a:solidFill>
              </a:rPr>
              <a:t>November 2020</a:t>
            </a:r>
            <a:endParaRPr sz="2000" spc="70" dirty="0">
              <a:solidFill>
                <a:srgbClr val="FFFFFF"/>
              </a:solidFill>
            </a:endParaRPr>
          </a:p>
        </p:txBody>
      </p:sp>
      <p:sp>
        <p:nvSpPr>
          <p:cNvPr id="21" name="Rectangle 20">
            <a:extLst>
              <a:ext uri="{FF2B5EF4-FFF2-40B4-BE49-F238E27FC236}">
                <a16:creationId xmlns="" xmlns:a16="http://schemas.microsoft.com/office/drawing/2014/main" id="{2EFB18BD-407C-47CE-B02E-2E04FEE977D3}"/>
              </a:ext>
            </a:extLst>
          </p:cNvPr>
          <p:cNvSpPr/>
          <p:nvPr/>
        </p:nvSpPr>
        <p:spPr>
          <a:xfrm>
            <a:off x="279547" y="2260386"/>
            <a:ext cx="2965303" cy="35749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2" name="TextBox 21">
            <a:extLst>
              <a:ext uri="{FF2B5EF4-FFF2-40B4-BE49-F238E27FC236}">
                <a16:creationId xmlns="" xmlns:a16="http://schemas.microsoft.com/office/drawing/2014/main" id="{8E3F4C99-E33B-41C9-A47A-E81A9B8D09FC}"/>
              </a:ext>
            </a:extLst>
          </p:cNvPr>
          <p:cNvSpPr txBox="1"/>
          <p:nvPr/>
        </p:nvSpPr>
        <p:spPr>
          <a:xfrm>
            <a:off x="404745" y="5004389"/>
            <a:ext cx="2774703"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3" name="Rectangle 22">
            <a:extLst>
              <a:ext uri="{FF2B5EF4-FFF2-40B4-BE49-F238E27FC236}">
                <a16:creationId xmlns="" xmlns:a16="http://schemas.microsoft.com/office/drawing/2014/main" id="{2EFB18BD-407C-47CE-B02E-2E04FEE977D3}"/>
              </a:ext>
            </a:extLst>
          </p:cNvPr>
          <p:cNvSpPr/>
          <p:nvPr/>
        </p:nvSpPr>
        <p:spPr>
          <a:xfrm>
            <a:off x="273050" y="6668067"/>
            <a:ext cx="2298180" cy="3314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4" name="TextBox 23">
            <a:extLst>
              <a:ext uri="{FF2B5EF4-FFF2-40B4-BE49-F238E27FC236}">
                <a16:creationId xmlns="" xmlns:a16="http://schemas.microsoft.com/office/drawing/2014/main" id="{8E3F4C99-E33B-41C9-A47A-E81A9B8D09FC}"/>
              </a:ext>
            </a:extLst>
          </p:cNvPr>
          <p:cNvSpPr txBox="1"/>
          <p:nvPr/>
        </p:nvSpPr>
        <p:spPr>
          <a:xfrm>
            <a:off x="352722" y="8371852"/>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6" name="Rectangle 25">
            <a:extLst>
              <a:ext uri="{FF2B5EF4-FFF2-40B4-BE49-F238E27FC236}">
                <a16:creationId xmlns="" xmlns:a16="http://schemas.microsoft.com/office/drawing/2014/main" id="{2EFB18BD-407C-47CE-B02E-2E04FEE977D3}"/>
              </a:ext>
            </a:extLst>
          </p:cNvPr>
          <p:cNvSpPr/>
          <p:nvPr/>
        </p:nvSpPr>
        <p:spPr>
          <a:xfrm>
            <a:off x="2711450" y="6642099"/>
            <a:ext cx="2298180" cy="33403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7" name="TextBox 26">
            <a:extLst>
              <a:ext uri="{FF2B5EF4-FFF2-40B4-BE49-F238E27FC236}">
                <a16:creationId xmlns="" xmlns:a16="http://schemas.microsoft.com/office/drawing/2014/main" id="{8E3F4C99-E33B-41C9-A47A-E81A9B8D09FC}"/>
              </a:ext>
            </a:extLst>
          </p:cNvPr>
          <p:cNvSpPr txBox="1"/>
          <p:nvPr/>
        </p:nvSpPr>
        <p:spPr>
          <a:xfrm>
            <a:off x="2791122" y="8345885"/>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8" name="Rectangle 27">
            <a:extLst>
              <a:ext uri="{FF2B5EF4-FFF2-40B4-BE49-F238E27FC236}">
                <a16:creationId xmlns="" xmlns:a16="http://schemas.microsoft.com/office/drawing/2014/main" id="{2EFB18BD-407C-47CE-B02E-2E04FEE977D3}"/>
              </a:ext>
            </a:extLst>
          </p:cNvPr>
          <p:cNvSpPr/>
          <p:nvPr/>
        </p:nvSpPr>
        <p:spPr>
          <a:xfrm>
            <a:off x="5182457" y="6668067"/>
            <a:ext cx="2298180" cy="33143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9" name="TextBox 28">
            <a:extLst>
              <a:ext uri="{FF2B5EF4-FFF2-40B4-BE49-F238E27FC236}">
                <a16:creationId xmlns="" xmlns:a16="http://schemas.microsoft.com/office/drawing/2014/main" id="{8E3F4C99-E33B-41C9-A47A-E81A9B8D09FC}"/>
              </a:ext>
            </a:extLst>
          </p:cNvPr>
          <p:cNvSpPr txBox="1"/>
          <p:nvPr/>
        </p:nvSpPr>
        <p:spPr>
          <a:xfrm>
            <a:off x="5262129" y="8318500"/>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pic>
        <p:nvPicPr>
          <p:cNvPr id="17" name="Picture 16" descr="C:\Users\andrew.beeston\Pictures\Saved Pictures\PHOTO-2020-10-31-10-28-27.jpg"/>
          <p:cNvPicPr/>
          <p:nvPr/>
        </p:nvPicPr>
        <p:blipFill rotWithShape="1">
          <a:blip r:embed="rId3" cstate="print">
            <a:extLst>
              <a:ext uri="{28A0092B-C50C-407E-A947-70E740481C1C}">
                <a14:useLocalDpi xmlns:a14="http://schemas.microsoft.com/office/drawing/2010/main" val="0"/>
              </a:ext>
            </a:extLst>
          </a:blip>
          <a:srcRect l="-366" t="238" r="25669" b="6335"/>
          <a:stretch/>
        </p:blipFill>
        <p:spPr bwMode="auto">
          <a:xfrm>
            <a:off x="279547" y="2256110"/>
            <a:ext cx="2965303" cy="3579222"/>
          </a:xfrm>
          <a:prstGeom prst="rect">
            <a:avLst/>
          </a:prstGeom>
          <a:noFill/>
          <a:ln>
            <a:noFill/>
          </a:ln>
          <a:extLst>
            <a:ext uri="{53640926-AAD7-44D8-BBD7-CCE9431645EC}">
              <a14:shadowObscured xmlns:a14="http://schemas.microsoft.com/office/drawing/2010/main"/>
            </a:ext>
          </a:extLst>
        </p:spPr>
      </p:pic>
      <p:pic>
        <p:nvPicPr>
          <p:cNvPr id="18" name="Picture 17" descr="C:\Users\andrew.beeston\Pictures\Saved Pictures\PHOTO-2020-10-31-10-28-27[1].jpg"/>
          <p:cNvPicPr/>
          <p:nvPr/>
        </p:nvPicPr>
        <p:blipFill rotWithShape="1">
          <a:blip r:embed="rId4" cstate="print">
            <a:extLst>
              <a:ext uri="{28A0092B-C50C-407E-A947-70E740481C1C}">
                <a14:useLocalDpi xmlns:a14="http://schemas.microsoft.com/office/drawing/2010/main" val="0"/>
              </a:ext>
            </a:extLst>
          </a:blip>
          <a:srcRect r="17859"/>
          <a:stretch/>
        </p:blipFill>
        <p:spPr bwMode="auto">
          <a:xfrm>
            <a:off x="279548" y="6667508"/>
            <a:ext cx="2291682" cy="3314906"/>
          </a:xfrm>
          <a:prstGeom prst="rect">
            <a:avLst/>
          </a:prstGeom>
          <a:noFill/>
          <a:ln>
            <a:noFill/>
          </a:ln>
          <a:extLst>
            <a:ext uri="{53640926-AAD7-44D8-BBD7-CCE9431645EC}">
              <a14:shadowObscured xmlns:a14="http://schemas.microsoft.com/office/drawing/2010/main"/>
            </a:ext>
          </a:extLst>
        </p:spPr>
      </p:pic>
      <p:pic>
        <p:nvPicPr>
          <p:cNvPr id="19" name="Picture 18" descr="C:\Users\andrew.beeston\Pictures\Saved Pictures\PHOTO-2020-10-31-12-41-01.jpg"/>
          <p:cNvPicPr/>
          <p:nvPr/>
        </p:nvPicPr>
        <p:blipFill rotWithShape="1">
          <a:blip r:embed="rId5" cstate="print">
            <a:extLst>
              <a:ext uri="{28A0092B-C50C-407E-A947-70E740481C1C}">
                <a14:useLocalDpi xmlns:a14="http://schemas.microsoft.com/office/drawing/2010/main" val="0"/>
              </a:ext>
            </a:extLst>
          </a:blip>
          <a:srcRect l="10410" t="10876" b="10494"/>
          <a:stretch/>
        </p:blipFill>
        <p:spPr bwMode="auto">
          <a:xfrm>
            <a:off x="2711451" y="6646118"/>
            <a:ext cx="2298180" cy="3336296"/>
          </a:xfrm>
          <a:prstGeom prst="rect">
            <a:avLst/>
          </a:prstGeom>
          <a:noFill/>
          <a:ln>
            <a:noFill/>
          </a:ln>
          <a:extLst>
            <a:ext uri="{53640926-AAD7-44D8-BBD7-CCE9431645EC}">
              <a14:shadowObscured xmlns:a14="http://schemas.microsoft.com/office/drawing/2010/main"/>
            </a:ext>
          </a:extLst>
        </p:spPr>
      </p:pic>
      <p:pic>
        <p:nvPicPr>
          <p:cNvPr id="31" name="Picture 30" descr="C:\Users\andrew.beeston\Pictures\Saved Pictures\PHOTO-2020-10-31-12-41-02[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3138" y="6667338"/>
            <a:ext cx="2277499" cy="3315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08700"/>
            <a:ext cx="7560309" cy="4583887"/>
          </a:xfrm>
          <a:custGeom>
            <a:avLst/>
            <a:gdLst/>
            <a:ahLst/>
            <a:cxnLst/>
            <a:rect l="l" t="t" r="r" b="b"/>
            <a:pathLst>
              <a:path w="7560309" h="4386580">
                <a:moveTo>
                  <a:pt x="0" y="4385995"/>
                </a:moveTo>
                <a:lnTo>
                  <a:pt x="7559992" y="4385995"/>
                </a:lnTo>
                <a:lnTo>
                  <a:pt x="7559992" y="0"/>
                </a:lnTo>
                <a:lnTo>
                  <a:pt x="0" y="0"/>
                </a:lnTo>
                <a:lnTo>
                  <a:pt x="0" y="4385995"/>
                </a:lnTo>
                <a:close/>
              </a:path>
            </a:pathLst>
          </a:custGeom>
          <a:solidFill>
            <a:srgbClr val="0D1A28"/>
          </a:solidFill>
        </p:spPr>
        <p:txBody>
          <a:bodyPr wrap="square" lIns="0" tIns="0" rIns="0" bIns="0" rtlCol="0"/>
          <a:lstStyle/>
          <a:p>
            <a:endParaRPr dirty="0"/>
          </a:p>
        </p:txBody>
      </p:sp>
      <p:sp>
        <p:nvSpPr>
          <p:cNvPr id="13" name="object 13"/>
          <p:cNvSpPr/>
          <p:nvPr/>
        </p:nvSpPr>
        <p:spPr>
          <a:xfrm>
            <a:off x="0" y="-50678"/>
            <a:ext cx="7560309"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0D1A28"/>
          </a:solidFill>
        </p:spPr>
        <p:txBody>
          <a:bodyPr wrap="square" lIns="0" tIns="0" rIns="0" bIns="0" rtlCol="0"/>
          <a:lstStyle/>
          <a:p>
            <a:endParaRPr dirty="0"/>
          </a:p>
        </p:txBody>
      </p:sp>
      <p:sp>
        <p:nvSpPr>
          <p:cNvPr id="15" name="object 15"/>
          <p:cNvSpPr/>
          <p:nvPr/>
        </p:nvSpPr>
        <p:spPr>
          <a:xfrm>
            <a:off x="2" y="10255783"/>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FFFFFF"/>
          </a:solidFill>
        </p:spPr>
        <p:txBody>
          <a:bodyPr wrap="square" lIns="0" tIns="0" rIns="0" bIns="0" rtlCol="0"/>
          <a:lstStyle/>
          <a:p>
            <a:endParaRPr dirty="0"/>
          </a:p>
        </p:txBody>
      </p:sp>
      <p:sp>
        <p:nvSpPr>
          <p:cNvPr id="25" name="object 25"/>
          <p:cNvSpPr txBox="1"/>
          <p:nvPr/>
        </p:nvSpPr>
        <p:spPr>
          <a:xfrm>
            <a:off x="279547" y="10394264"/>
            <a:ext cx="165735" cy="153888"/>
          </a:xfrm>
          <a:prstGeom prst="rect">
            <a:avLst/>
          </a:prstGeom>
        </p:spPr>
        <p:txBody>
          <a:bodyPr vert="horz" wrap="square" lIns="0" tIns="0" rIns="0" bIns="0" rtlCol="0">
            <a:spAutoFit/>
          </a:bodyPr>
          <a:lstStyle/>
          <a:p>
            <a:pPr marL="12700">
              <a:lnSpc>
                <a:spcPct val="100000"/>
              </a:lnSpc>
            </a:pPr>
            <a:r>
              <a:rPr sz="1000" b="1" spc="-10" dirty="0">
                <a:solidFill>
                  <a:srgbClr val="0D1A28"/>
                </a:solidFill>
                <a:latin typeface="Arial"/>
                <a:cs typeface="Arial"/>
              </a:rPr>
              <a:t>0</a:t>
            </a:r>
            <a:r>
              <a:rPr lang="en-GB" sz="1000" b="1" spc="-10" dirty="0">
                <a:solidFill>
                  <a:srgbClr val="0D1A28"/>
                </a:solidFill>
                <a:latin typeface="Arial"/>
                <a:cs typeface="Arial"/>
              </a:rPr>
              <a:t>4</a:t>
            </a:r>
            <a:endParaRPr sz="1000" dirty="0">
              <a:latin typeface="Arial"/>
              <a:cs typeface="Arial"/>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74" y="257194"/>
            <a:ext cx="2263115" cy="1084926"/>
          </a:xfrm>
          <a:prstGeom prst="rect">
            <a:avLst/>
          </a:prstGeom>
        </p:spPr>
      </p:pic>
      <p:sp>
        <p:nvSpPr>
          <p:cNvPr id="20" name="object 14">
            <a:extLst>
              <a:ext uri="{FF2B5EF4-FFF2-40B4-BE49-F238E27FC236}">
                <a16:creationId xmlns="" xmlns:a16="http://schemas.microsoft.com/office/drawing/2014/main" id="{44FD2659-1430-4B13-9F4D-6D6851427AD7}"/>
              </a:ext>
            </a:extLst>
          </p:cNvPr>
          <p:cNvSpPr txBox="1">
            <a:spLocks noGrp="1"/>
          </p:cNvSpPr>
          <p:nvPr>
            <p:ph type="title"/>
          </p:nvPr>
        </p:nvSpPr>
        <p:spPr>
          <a:xfrm>
            <a:off x="1256512" y="137948"/>
            <a:ext cx="5918988"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rgbClr val="FFFFFF"/>
                </a:solidFill>
              </a:rPr>
              <a:t>Whitehatch Newsletter</a:t>
            </a:r>
            <a:r>
              <a:rPr lang="en-GB" sz="3600" spc="70" dirty="0">
                <a:solidFill>
                  <a:srgbClr val="FFFFFF"/>
                </a:solidFill>
              </a:rPr>
              <a:t/>
            </a:r>
            <a:br>
              <a:rPr lang="en-GB" sz="3600" spc="70" dirty="0">
                <a:solidFill>
                  <a:srgbClr val="FFFFFF"/>
                </a:solidFill>
              </a:rPr>
            </a:br>
            <a:r>
              <a:rPr lang="en-GB" sz="2000" spc="70" dirty="0" smtClean="0">
                <a:solidFill>
                  <a:srgbClr val="FFFFFF"/>
                </a:solidFill>
              </a:rPr>
              <a:t>November 2020</a:t>
            </a:r>
            <a:endParaRPr sz="2000" spc="70" dirty="0">
              <a:solidFill>
                <a:srgbClr val="FFFFFF"/>
              </a:solidFill>
            </a:endParaRPr>
          </a:p>
        </p:txBody>
      </p:sp>
      <p:sp>
        <p:nvSpPr>
          <p:cNvPr id="21" name="Rectangle 20">
            <a:extLst>
              <a:ext uri="{FF2B5EF4-FFF2-40B4-BE49-F238E27FC236}">
                <a16:creationId xmlns="" xmlns:a16="http://schemas.microsoft.com/office/drawing/2014/main" id="{2EFB18BD-407C-47CE-B02E-2E04FEE977D3}"/>
              </a:ext>
            </a:extLst>
          </p:cNvPr>
          <p:cNvSpPr/>
          <p:nvPr/>
        </p:nvSpPr>
        <p:spPr>
          <a:xfrm>
            <a:off x="279547" y="2260386"/>
            <a:ext cx="2965303" cy="35749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2" name="TextBox 21">
            <a:extLst>
              <a:ext uri="{FF2B5EF4-FFF2-40B4-BE49-F238E27FC236}">
                <a16:creationId xmlns="" xmlns:a16="http://schemas.microsoft.com/office/drawing/2014/main" id="{8E3F4C99-E33B-41C9-A47A-E81A9B8D09FC}"/>
              </a:ext>
            </a:extLst>
          </p:cNvPr>
          <p:cNvSpPr txBox="1"/>
          <p:nvPr/>
        </p:nvSpPr>
        <p:spPr>
          <a:xfrm>
            <a:off x="404745" y="5004389"/>
            <a:ext cx="2774703"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3" name="Rectangle 22">
            <a:extLst>
              <a:ext uri="{FF2B5EF4-FFF2-40B4-BE49-F238E27FC236}">
                <a16:creationId xmlns="" xmlns:a16="http://schemas.microsoft.com/office/drawing/2014/main" id="{2EFB18BD-407C-47CE-B02E-2E04FEE977D3}"/>
              </a:ext>
            </a:extLst>
          </p:cNvPr>
          <p:cNvSpPr/>
          <p:nvPr/>
        </p:nvSpPr>
        <p:spPr>
          <a:xfrm>
            <a:off x="273050" y="6668067"/>
            <a:ext cx="2298180" cy="3314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4" name="TextBox 23">
            <a:extLst>
              <a:ext uri="{FF2B5EF4-FFF2-40B4-BE49-F238E27FC236}">
                <a16:creationId xmlns="" xmlns:a16="http://schemas.microsoft.com/office/drawing/2014/main" id="{8E3F4C99-E33B-41C9-A47A-E81A9B8D09FC}"/>
              </a:ext>
            </a:extLst>
          </p:cNvPr>
          <p:cNvSpPr txBox="1"/>
          <p:nvPr/>
        </p:nvSpPr>
        <p:spPr>
          <a:xfrm>
            <a:off x="352722" y="8371852"/>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6" name="Rectangle 25">
            <a:extLst>
              <a:ext uri="{FF2B5EF4-FFF2-40B4-BE49-F238E27FC236}">
                <a16:creationId xmlns="" xmlns:a16="http://schemas.microsoft.com/office/drawing/2014/main" id="{2EFB18BD-407C-47CE-B02E-2E04FEE977D3}"/>
              </a:ext>
            </a:extLst>
          </p:cNvPr>
          <p:cNvSpPr/>
          <p:nvPr/>
        </p:nvSpPr>
        <p:spPr>
          <a:xfrm>
            <a:off x="2711450" y="6642099"/>
            <a:ext cx="2298180" cy="33403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7" name="TextBox 26">
            <a:extLst>
              <a:ext uri="{FF2B5EF4-FFF2-40B4-BE49-F238E27FC236}">
                <a16:creationId xmlns="" xmlns:a16="http://schemas.microsoft.com/office/drawing/2014/main" id="{8E3F4C99-E33B-41C9-A47A-E81A9B8D09FC}"/>
              </a:ext>
            </a:extLst>
          </p:cNvPr>
          <p:cNvSpPr txBox="1"/>
          <p:nvPr/>
        </p:nvSpPr>
        <p:spPr>
          <a:xfrm>
            <a:off x="2791122" y="8345885"/>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8" name="Rectangle 27">
            <a:extLst>
              <a:ext uri="{FF2B5EF4-FFF2-40B4-BE49-F238E27FC236}">
                <a16:creationId xmlns="" xmlns:a16="http://schemas.microsoft.com/office/drawing/2014/main" id="{2EFB18BD-407C-47CE-B02E-2E04FEE977D3}"/>
              </a:ext>
            </a:extLst>
          </p:cNvPr>
          <p:cNvSpPr/>
          <p:nvPr/>
        </p:nvSpPr>
        <p:spPr>
          <a:xfrm>
            <a:off x="5182457" y="6668067"/>
            <a:ext cx="2298180" cy="33143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9" name="TextBox 28">
            <a:extLst>
              <a:ext uri="{FF2B5EF4-FFF2-40B4-BE49-F238E27FC236}">
                <a16:creationId xmlns="" xmlns:a16="http://schemas.microsoft.com/office/drawing/2014/main" id="{8E3F4C99-E33B-41C9-A47A-E81A9B8D09FC}"/>
              </a:ext>
            </a:extLst>
          </p:cNvPr>
          <p:cNvSpPr txBox="1"/>
          <p:nvPr/>
        </p:nvSpPr>
        <p:spPr>
          <a:xfrm>
            <a:off x="5262129" y="8318500"/>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32" name="Rectangle 31">
            <a:extLst>
              <a:ext uri="{FF2B5EF4-FFF2-40B4-BE49-F238E27FC236}">
                <a16:creationId xmlns="" xmlns:a16="http://schemas.microsoft.com/office/drawing/2014/main" id="{2EFB18BD-407C-47CE-B02E-2E04FEE977D3}"/>
              </a:ext>
            </a:extLst>
          </p:cNvPr>
          <p:cNvSpPr/>
          <p:nvPr/>
        </p:nvSpPr>
        <p:spPr>
          <a:xfrm>
            <a:off x="3860540" y="2241937"/>
            <a:ext cx="2965303" cy="35749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pic>
        <p:nvPicPr>
          <p:cNvPr id="33" name="Picture 32" descr="C:\Users\andrew.beeston\Pictures\Saved Pictures\PHOTO-2020-10-31-12-40-5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546" y="6667424"/>
            <a:ext cx="2291683" cy="3314990"/>
          </a:xfrm>
          <a:prstGeom prst="rect">
            <a:avLst/>
          </a:prstGeom>
          <a:noFill/>
          <a:ln>
            <a:noFill/>
          </a:ln>
        </p:spPr>
      </p:pic>
      <p:pic>
        <p:nvPicPr>
          <p:cNvPr id="34" name="Picture 33" descr="C:\Users\andrew.beeston\Pictures\Saved Pictures\PHOTO-2020-10-31-12-40-59[1].jpg"/>
          <p:cNvPicPr/>
          <p:nvPr/>
        </p:nvPicPr>
        <p:blipFill rotWithShape="1">
          <a:blip r:embed="rId4" cstate="print">
            <a:extLst>
              <a:ext uri="{28A0092B-C50C-407E-A947-70E740481C1C}">
                <a14:useLocalDpi xmlns:a14="http://schemas.microsoft.com/office/drawing/2010/main" val="0"/>
              </a:ext>
            </a:extLst>
          </a:blip>
          <a:srcRect l="24832" b="17770"/>
          <a:stretch/>
        </p:blipFill>
        <p:spPr bwMode="auto">
          <a:xfrm>
            <a:off x="2711449" y="6642098"/>
            <a:ext cx="2298181" cy="3340315"/>
          </a:xfrm>
          <a:prstGeom prst="rect">
            <a:avLst/>
          </a:prstGeom>
          <a:noFill/>
          <a:ln>
            <a:noFill/>
          </a:ln>
          <a:extLst>
            <a:ext uri="{53640926-AAD7-44D8-BBD7-CCE9431645EC}">
              <a14:shadowObscured xmlns:a14="http://schemas.microsoft.com/office/drawing/2010/main"/>
            </a:ext>
          </a:extLst>
        </p:spPr>
      </p:pic>
      <p:pic>
        <p:nvPicPr>
          <p:cNvPr id="35" name="Picture 34" descr="C:\Users\andrew.beeston\Pictures\Saved Pictures\PHOTO-2020-10-31-12-4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4081" y="6667424"/>
            <a:ext cx="2286556" cy="3314989"/>
          </a:xfrm>
          <a:prstGeom prst="rect">
            <a:avLst/>
          </a:prstGeom>
          <a:noFill/>
          <a:ln>
            <a:noFill/>
          </a:ln>
        </p:spPr>
      </p:pic>
      <p:pic>
        <p:nvPicPr>
          <p:cNvPr id="36" name="Picture 35" descr="C:\Users\andrew.beeston\Pictures\Saved Pictures\PHOTO-2020-10-31-15-09-1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546" y="2271832"/>
            <a:ext cx="2965304" cy="3563499"/>
          </a:xfrm>
          <a:prstGeom prst="rect">
            <a:avLst/>
          </a:prstGeom>
          <a:noFill/>
          <a:ln>
            <a:noFill/>
          </a:ln>
        </p:spPr>
      </p:pic>
      <p:pic>
        <p:nvPicPr>
          <p:cNvPr id="37" name="Picture 36" descr="C:\Users\andrew.beeston\Pictures\Saved Pictures\PHOTO-2020-10-31-15-09-1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0540" y="2271831"/>
            <a:ext cx="2965302" cy="3545051"/>
          </a:xfrm>
          <a:prstGeom prst="rect">
            <a:avLst/>
          </a:prstGeom>
          <a:noFill/>
          <a:ln>
            <a:noFill/>
          </a:ln>
        </p:spPr>
      </p:pic>
    </p:spTree>
    <p:extLst>
      <p:ext uri="{BB962C8B-B14F-4D97-AF65-F5344CB8AC3E}">
        <p14:creationId xmlns:p14="http://schemas.microsoft.com/office/powerpoint/2010/main" val="397074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08700"/>
            <a:ext cx="7560309" cy="4583887"/>
          </a:xfrm>
          <a:custGeom>
            <a:avLst/>
            <a:gdLst/>
            <a:ahLst/>
            <a:cxnLst/>
            <a:rect l="l" t="t" r="r" b="b"/>
            <a:pathLst>
              <a:path w="7560309" h="4386580">
                <a:moveTo>
                  <a:pt x="0" y="4385995"/>
                </a:moveTo>
                <a:lnTo>
                  <a:pt x="7559992" y="4385995"/>
                </a:lnTo>
                <a:lnTo>
                  <a:pt x="7559992" y="0"/>
                </a:lnTo>
                <a:lnTo>
                  <a:pt x="0" y="0"/>
                </a:lnTo>
                <a:lnTo>
                  <a:pt x="0" y="4385995"/>
                </a:lnTo>
                <a:close/>
              </a:path>
            </a:pathLst>
          </a:custGeom>
          <a:solidFill>
            <a:srgbClr val="0D1A28"/>
          </a:solidFill>
        </p:spPr>
        <p:txBody>
          <a:bodyPr wrap="square" lIns="0" tIns="0" rIns="0" bIns="0" rtlCol="0"/>
          <a:lstStyle/>
          <a:p>
            <a:endParaRPr dirty="0"/>
          </a:p>
        </p:txBody>
      </p:sp>
      <p:sp>
        <p:nvSpPr>
          <p:cNvPr id="13" name="object 13"/>
          <p:cNvSpPr/>
          <p:nvPr/>
        </p:nvSpPr>
        <p:spPr>
          <a:xfrm>
            <a:off x="0" y="-50678"/>
            <a:ext cx="7560309"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0D1A28"/>
          </a:solidFill>
        </p:spPr>
        <p:txBody>
          <a:bodyPr wrap="square" lIns="0" tIns="0" rIns="0" bIns="0" rtlCol="0"/>
          <a:lstStyle/>
          <a:p>
            <a:endParaRPr dirty="0"/>
          </a:p>
        </p:txBody>
      </p:sp>
      <p:sp>
        <p:nvSpPr>
          <p:cNvPr id="15" name="object 15"/>
          <p:cNvSpPr/>
          <p:nvPr/>
        </p:nvSpPr>
        <p:spPr>
          <a:xfrm>
            <a:off x="2" y="10255783"/>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FFFFFF"/>
          </a:solidFill>
        </p:spPr>
        <p:txBody>
          <a:bodyPr wrap="square" lIns="0" tIns="0" rIns="0" bIns="0" rtlCol="0"/>
          <a:lstStyle/>
          <a:p>
            <a:endParaRPr dirty="0"/>
          </a:p>
        </p:txBody>
      </p:sp>
      <p:sp>
        <p:nvSpPr>
          <p:cNvPr id="25" name="object 25"/>
          <p:cNvSpPr txBox="1"/>
          <p:nvPr/>
        </p:nvSpPr>
        <p:spPr>
          <a:xfrm>
            <a:off x="279547" y="10394264"/>
            <a:ext cx="165735" cy="153888"/>
          </a:xfrm>
          <a:prstGeom prst="rect">
            <a:avLst/>
          </a:prstGeom>
        </p:spPr>
        <p:txBody>
          <a:bodyPr vert="horz" wrap="square" lIns="0" tIns="0" rIns="0" bIns="0" rtlCol="0">
            <a:spAutoFit/>
          </a:bodyPr>
          <a:lstStyle/>
          <a:p>
            <a:pPr marL="12700">
              <a:lnSpc>
                <a:spcPct val="100000"/>
              </a:lnSpc>
            </a:pPr>
            <a:r>
              <a:rPr sz="1000" b="1" spc="-10" dirty="0">
                <a:solidFill>
                  <a:srgbClr val="0D1A28"/>
                </a:solidFill>
                <a:latin typeface="Arial"/>
                <a:cs typeface="Arial"/>
              </a:rPr>
              <a:t>0</a:t>
            </a:r>
            <a:r>
              <a:rPr lang="en-GB" sz="1000" b="1" spc="-10" dirty="0">
                <a:solidFill>
                  <a:srgbClr val="0D1A28"/>
                </a:solidFill>
                <a:latin typeface="Arial"/>
                <a:cs typeface="Arial"/>
              </a:rPr>
              <a:t>4</a:t>
            </a:r>
            <a:endParaRPr sz="1000" dirty="0">
              <a:latin typeface="Arial"/>
              <a:cs typeface="Arial"/>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74" y="257194"/>
            <a:ext cx="2263115" cy="1084926"/>
          </a:xfrm>
          <a:prstGeom prst="rect">
            <a:avLst/>
          </a:prstGeom>
        </p:spPr>
      </p:pic>
      <p:sp>
        <p:nvSpPr>
          <p:cNvPr id="20" name="object 14">
            <a:extLst>
              <a:ext uri="{FF2B5EF4-FFF2-40B4-BE49-F238E27FC236}">
                <a16:creationId xmlns="" xmlns:a16="http://schemas.microsoft.com/office/drawing/2014/main" id="{44FD2659-1430-4B13-9F4D-6D6851427AD7}"/>
              </a:ext>
            </a:extLst>
          </p:cNvPr>
          <p:cNvSpPr txBox="1">
            <a:spLocks noGrp="1"/>
          </p:cNvSpPr>
          <p:nvPr>
            <p:ph type="title"/>
          </p:nvPr>
        </p:nvSpPr>
        <p:spPr>
          <a:xfrm>
            <a:off x="1256512" y="137948"/>
            <a:ext cx="5918988"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rgbClr val="FFFFFF"/>
                </a:solidFill>
              </a:rPr>
              <a:t>Whitehatch Newsletter</a:t>
            </a:r>
            <a:r>
              <a:rPr lang="en-GB" sz="3600" spc="70" dirty="0">
                <a:solidFill>
                  <a:srgbClr val="FFFFFF"/>
                </a:solidFill>
              </a:rPr>
              <a:t/>
            </a:r>
            <a:br>
              <a:rPr lang="en-GB" sz="3600" spc="70" dirty="0">
                <a:solidFill>
                  <a:srgbClr val="FFFFFF"/>
                </a:solidFill>
              </a:rPr>
            </a:br>
            <a:r>
              <a:rPr lang="en-GB" sz="2000" spc="70" dirty="0" smtClean="0">
                <a:solidFill>
                  <a:srgbClr val="FFFFFF"/>
                </a:solidFill>
              </a:rPr>
              <a:t>November 2020</a:t>
            </a:r>
            <a:endParaRPr sz="2000" spc="70" dirty="0">
              <a:solidFill>
                <a:srgbClr val="FFFFFF"/>
              </a:solidFill>
            </a:endParaRPr>
          </a:p>
        </p:txBody>
      </p:sp>
      <p:sp>
        <p:nvSpPr>
          <p:cNvPr id="21" name="Rectangle 20">
            <a:extLst>
              <a:ext uri="{FF2B5EF4-FFF2-40B4-BE49-F238E27FC236}">
                <a16:creationId xmlns="" xmlns:a16="http://schemas.microsoft.com/office/drawing/2014/main" id="{2EFB18BD-407C-47CE-B02E-2E04FEE977D3}"/>
              </a:ext>
            </a:extLst>
          </p:cNvPr>
          <p:cNvSpPr/>
          <p:nvPr/>
        </p:nvSpPr>
        <p:spPr>
          <a:xfrm>
            <a:off x="309274" y="2075607"/>
            <a:ext cx="2965303" cy="31728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2" name="TextBox 21">
            <a:extLst>
              <a:ext uri="{FF2B5EF4-FFF2-40B4-BE49-F238E27FC236}">
                <a16:creationId xmlns="" xmlns:a16="http://schemas.microsoft.com/office/drawing/2014/main" id="{8E3F4C99-E33B-41C9-A47A-E81A9B8D09FC}"/>
              </a:ext>
            </a:extLst>
          </p:cNvPr>
          <p:cNvSpPr txBox="1"/>
          <p:nvPr/>
        </p:nvSpPr>
        <p:spPr>
          <a:xfrm>
            <a:off x="434472" y="4819610"/>
            <a:ext cx="2774703"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3" name="Rectangle 22">
            <a:extLst>
              <a:ext uri="{FF2B5EF4-FFF2-40B4-BE49-F238E27FC236}">
                <a16:creationId xmlns="" xmlns:a16="http://schemas.microsoft.com/office/drawing/2014/main" id="{2EFB18BD-407C-47CE-B02E-2E04FEE977D3}"/>
              </a:ext>
            </a:extLst>
          </p:cNvPr>
          <p:cNvSpPr/>
          <p:nvPr/>
        </p:nvSpPr>
        <p:spPr>
          <a:xfrm>
            <a:off x="273050" y="6668067"/>
            <a:ext cx="2298180" cy="3314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4" name="TextBox 23">
            <a:extLst>
              <a:ext uri="{FF2B5EF4-FFF2-40B4-BE49-F238E27FC236}">
                <a16:creationId xmlns="" xmlns:a16="http://schemas.microsoft.com/office/drawing/2014/main" id="{8E3F4C99-E33B-41C9-A47A-E81A9B8D09FC}"/>
              </a:ext>
            </a:extLst>
          </p:cNvPr>
          <p:cNvSpPr txBox="1"/>
          <p:nvPr/>
        </p:nvSpPr>
        <p:spPr>
          <a:xfrm>
            <a:off x="352722" y="8371852"/>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6" name="Rectangle 25">
            <a:extLst>
              <a:ext uri="{FF2B5EF4-FFF2-40B4-BE49-F238E27FC236}">
                <a16:creationId xmlns="" xmlns:a16="http://schemas.microsoft.com/office/drawing/2014/main" id="{2EFB18BD-407C-47CE-B02E-2E04FEE977D3}"/>
              </a:ext>
            </a:extLst>
          </p:cNvPr>
          <p:cNvSpPr/>
          <p:nvPr/>
        </p:nvSpPr>
        <p:spPr>
          <a:xfrm>
            <a:off x="2711450" y="6642099"/>
            <a:ext cx="2298180" cy="33403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7" name="TextBox 26">
            <a:extLst>
              <a:ext uri="{FF2B5EF4-FFF2-40B4-BE49-F238E27FC236}">
                <a16:creationId xmlns="" xmlns:a16="http://schemas.microsoft.com/office/drawing/2014/main" id="{8E3F4C99-E33B-41C9-A47A-E81A9B8D09FC}"/>
              </a:ext>
            </a:extLst>
          </p:cNvPr>
          <p:cNvSpPr txBox="1"/>
          <p:nvPr/>
        </p:nvSpPr>
        <p:spPr>
          <a:xfrm>
            <a:off x="2791122" y="8345885"/>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28" name="Rectangle 27">
            <a:extLst>
              <a:ext uri="{FF2B5EF4-FFF2-40B4-BE49-F238E27FC236}">
                <a16:creationId xmlns="" xmlns:a16="http://schemas.microsoft.com/office/drawing/2014/main" id="{2EFB18BD-407C-47CE-B02E-2E04FEE977D3}"/>
              </a:ext>
            </a:extLst>
          </p:cNvPr>
          <p:cNvSpPr/>
          <p:nvPr/>
        </p:nvSpPr>
        <p:spPr>
          <a:xfrm>
            <a:off x="5182457" y="6668067"/>
            <a:ext cx="2298180" cy="33143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9" name="TextBox 28">
            <a:extLst>
              <a:ext uri="{FF2B5EF4-FFF2-40B4-BE49-F238E27FC236}">
                <a16:creationId xmlns="" xmlns:a16="http://schemas.microsoft.com/office/drawing/2014/main" id="{8E3F4C99-E33B-41C9-A47A-E81A9B8D09FC}"/>
              </a:ext>
            </a:extLst>
          </p:cNvPr>
          <p:cNvSpPr txBox="1"/>
          <p:nvPr/>
        </p:nvSpPr>
        <p:spPr>
          <a:xfrm>
            <a:off x="5262129" y="8318500"/>
            <a:ext cx="215046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32" name="Rectangle 31">
            <a:extLst>
              <a:ext uri="{FF2B5EF4-FFF2-40B4-BE49-F238E27FC236}">
                <a16:creationId xmlns="" xmlns:a16="http://schemas.microsoft.com/office/drawing/2014/main" id="{2EFB18BD-407C-47CE-B02E-2E04FEE977D3}"/>
              </a:ext>
            </a:extLst>
          </p:cNvPr>
          <p:cNvSpPr/>
          <p:nvPr/>
        </p:nvSpPr>
        <p:spPr>
          <a:xfrm>
            <a:off x="3890267" y="2057158"/>
            <a:ext cx="2965303" cy="31728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pic>
        <p:nvPicPr>
          <p:cNvPr id="31" name="Picture 30" descr="C:\Users\andrew.beeston\Pictures\Saved Pictures\91858b7b-b5c2-4c08-9af5-2ebae24bb08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777" y="2075048"/>
            <a:ext cx="2971800" cy="3156941"/>
          </a:xfrm>
          <a:prstGeom prst="rect">
            <a:avLst/>
          </a:prstGeom>
          <a:noFill/>
          <a:ln>
            <a:noFill/>
          </a:ln>
        </p:spPr>
      </p:pic>
      <p:pic>
        <p:nvPicPr>
          <p:cNvPr id="38" name="Picture 37" descr="C:\Users\andrew.beeston\Pictures\Saved Pictures\PHOTO-2020-10-31-12-41-02[2].jpg"/>
          <p:cNvPicPr/>
          <p:nvPr/>
        </p:nvPicPr>
        <p:blipFill rotWithShape="1">
          <a:blip r:embed="rId4" cstate="print">
            <a:extLst>
              <a:ext uri="{28A0092B-C50C-407E-A947-70E740481C1C}">
                <a14:useLocalDpi xmlns:a14="http://schemas.microsoft.com/office/drawing/2010/main" val="0"/>
              </a:ext>
            </a:extLst>
          </a:blip>
          <a:srcRect t="16595" r="16646" b="1"/>
          <a:stretch/>
        </p:blipFill>
        <p:spPr bwMode="auto">
          <a:xfrm>
            <a:off x="3890266" y="2092761"/>
            <a:ext cx="2965303" cy="3141220"/>
          </a:xfrm>
          <a:prstGeom prst="rect">
            <a:avLst/>
          </a:prstGeom>
          <a:noFill/>
          <a:ln>
            <a:noFill/>
          </a:ln>
          <a:extLst>
            <a:ext uri="{53640926-AAD7-44D8-BBD7-CCE9431645EC}">
              <a14:shadowObscured xmlns:a14="http://schemas.microsoft.com/office/drawing/2010/main"/>
            </a:ext>
          </a:extLst>
        </p:spPr>
      </p:pic>
      <p:pic>
        <p:nvPicPr>
          <p:cNvPr id="39" name="Picture 38" descr="C:\Users\andrew.beeston\Pictures\Saved Pictures\d80c5baf-b5d9-4d7c-80f7-ca1160d7a52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643" y="6667508"/>
            <a:ext cx="2252980" cy="3296458"/>
          </a:xfrm>
          <a:prstGeom prst="rect">
            <a:avLst/>
          </a:prstGeom>
          <a:noFill/>
          <a:ln>
            <a:noFill/>
          </a:ln>
        </p:spPr>
      </p:pic>
      <p:pic>
        <p:nvPicPr>
          <p:cNvPr id="40" name="Picture 39" descr="C:\Users\andrew.beeston\Pictures\Saved Pictures\PHOTO-2020-10-31-10-28-2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9246" y="6667508"/>
            <a:ext cx="2290383" cy="3296458"/>
          </a:xfrm>
          <a:prstGeom prst="rect">
            <a:avLst/>
          </a:prstGeom>
          <a:noFill/>
          <a:ln>
            <a:noFill/>
          </a:ln>
        </p:spPr>
      </p:pic>
      <p:pic>
        <p:nvPicPr>
          <p:cNvPr id="41" name="Picture 40" descr="C:\Users\andrew.beeston\Pictures\Saved Pictures\PHOTO-2020-10-31-15-10-2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4081" y="6667508"/>
            <a:ext cx="2286556" cy="3296458"/>
          </a:xfrm>
          <a:prstGeom prst="rect">
            <a:avLst/>
          </a:prstGeom>
          <a:noFill/>
          <a:ln>
            <a:noFill/>
          </a:ln>
        </p:spPr>
      </p:pic>
      <p:sp>
        <p:nvSpPr>
          <p:cNvPr id="5" name="TextBox 4"/>
          <p:cNvSpPr txBox="1"/>
          <p:nvPr/>
        </p:nvSpPr>
        <p:spPr>
          <a:xfrm>
            <a:off x="196850" y="5422900"/>
            <a:ext cx="6978650" cy="646331"/>
          </a:xfrm>
          <a:prstGeom prst="rect">
            <a:avLst/>
          </a:prstGeom>
          <a:noFill/>
        </p:spPr>
        <p:txBody>
          <a:bodyPr wrap="square" rtlCol="0">
            <a:spAutoFit/>
          </a:bodyPr>
          <a:lstStyle/>
          <a:p>
            <a:pPr algn="ctr"/>
            <a:r>
              <a:rPr lang="en-GB" dirty="0" smtClean="0"/>
              <a:t>Halloween fun and games including pumpkin carving, lucky dip, karaoke and food and drinks for all!</a:t>
            </a:r>
            <a:endParaRPr lang="en-GB" dirty="0"/>
          </a:p>
        </p:txBody>
      </p:sp>
    </p:spTree>
    <p:extLst>
      <p:ext uri="{BB962C8B-B14F-4D97-AF65-F5344CB8AC3E}">
        <p14:creationId xmlns:p14="http://schemas.microsoft.com/office/powerpoint/2010/main" val="10745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40130" y="93109"/>
            <a:ext cx="7560309" cy="7113905"/>
          </a:xfrm>
          <a:custGeom>
            <a:avLst/>
            <a:gdLst/>
            <a:ahLst/>
            <a:cxnLst/>
            <a:rect l="l" t="t" r="r" b="b"/>
            <a:pathLst>
              <a:path w="7560309" h="7113905">
                <a:moveTo>
                  <a:pt x="50" y="6148691"/>
                </a:moveTo>
                <a:lnTo>
                  <a:pt x="0" y="7113803"/>
                </a:lnTo>
                <a:lnTo>
                  <a:pt x="50" y="6148691"/>
                </a:lnTo>
                <a:close/>
              </a:path>
              <a:path w="7560309" h="7113905">
                <a:moveTo>
                  <a:pt x="7559992" y="6140972"/>
                </a:moveTo>
                <a:lnTo>
                  <a:pt x="743978" y="6140972"/>
                </a:lnTo>
                <a:lnTo>
                  <a:pt x="1484187" y="6148692"/>
                </a:lnTo>
                <a:lnTo>
                  <a:pt x="1721546" y="6154053"/>
                </a:lnTo>
                <a:lnTo>
                  <a:pt x="2583064" y="6184596"/>
                </a:lnTo>
                <a:lnTo>
                  <a:pt x="3410832" y="6230186"/>
                </a:lnTo>
                <a:lnTo>
                  <a:pt x="4133373" y="6284238"/>
                </a:lnTo>
                <a:lnTo>
                  <a:pt x="4700965" y="6338213"/>
                </a:lnTo>
                <a:lnTo>
                  <a:pt x="7559992" y="6668477"/>
                </a:lnTo>
                <a:lnTo>
                  <a:pt x="7559992" y="6140972"/>
                </a:lnTo>
                <a:close/>
              </a:path>
              <a:path w="7560309" h="7113905">
                <a:moveTo>
                  <a:pt x="7559992" y="0"/>
                </a:moveTo>
                <a:lnTo>
                  <a:pt x="50" y="0"/>
                </a:lnTo>
                <a:lnTo>
                  <a:pt x="50" y="6148691"/>
                </a:lnTo>
                <a:lnTo>
                  <a:pt x="636317" y="6141064"/>
                </a:lnTo>
                <a:lnTo>
                  <a:pt x="7559992" y="6140972"/>
                </a:lnTo>
                <a:lnTo>
                  <a:pt x="7559992" y="0"/>
                </a:lnTo>
                <a:close/>
              </a:path>
            </a:pathLst>
          </a:custGeom>
          <a:solidFill>
            <a:srgbClr val="0061AF"/>
          </a:solidFill>
        </p:spPr>
        <p:txBody>
          <a:bodyPr wrap="square" lIns="0" tIns="0" rIns="0" bIns="0" rtlCol="0"/>
          <a:lstStyle/>
          <a:p>
            <a:endParaRPr dirty="0"/>
          </a:p>
        </p:txBody>
      </p:sp>
      <p:sp>
        <p:nvSpPr>
          <p:cNvPr id="12" name="object 12"/>
          <p:cNvSpPr/>
          <p:nvPr/>
        </p:nvSpPr>
        <p:spPr>
          <a:xfrm>
            <a:off x="2" y="1"/>
            <a:ext cx="7560307" cy="1961514"/>
          </a:xfrm>
          <a:custGeom>
            <a:avLst/>
            <a:gdLst/>
            <a:ahLst/>
            <a:cxnLst/>
            <a:rect l="l" t="t" r="r" b="b"/>
            <a:pathLst>
              <a:path w="7560309" h="1961514">
                <a:moveTo>
                  <a:pt x="7559992" y="0"/>
                </a:moveTo>
                <a:lnTo>
                  <a:pt x="0" y="0"/>
                </a:lnTo>
                <a:lnTo>
                  <a:pt x="0" y="1961311"/>
                </a:lnTo>
                <a:lnTo>
                  <a:pt x="3956594" y="1957487"/>
                </a:lnTo>
                <a:lnTo>
                  <a:pt x="4281108" y="1950342"/>
                </a:lnTo>
                <a:lnTo>
                  <a:pt x="4538033" y="1940173"/>
                </a:lnTo>
                <a:lnTo>
                  <a:pt x="4739759" y="1928586"/>
                </a:lnTo>
                <a:lnTo>
                  <a:pt x="4888598" y="1917593"/>
                </a:lnTo>
                <a:lnTo>
                  <a:pt x="5035168" y="1904421"/>
                </a:lnTo>
                <a:lnTo>
                  <a:pt x="5179320" y="1888884"/>
                </a:lnTo>
                <a:lnTo>
                  <a:pt x="5274004" y="1877121"/>
                </a:lnTo>
                <a:lnTo>
                  <a:pt x="5367505" y="1864169"/>
                </a:lnTo>
                <a:lnTo>
                  <a:pt x="5459777" y="1849974"/>
                </a:lnTo>
                <a:lnTo>
                  <a:pt x="5550776" y="1834480"/>
                </a:lnTo>
                <a:lnTo>
                  <a:pt x="5640460" y="1817633"/>
                </a:lnTo>
                <a:lnTo>
                  <a:pt x="5728783" y="1799377"/>
                </a:lnTo>
                <a:lnTo>
                  <a:pt x="5772421" y="1789704"/>
                </a:lnTo>
                <a:lnTo>
                  <a:pt x="5815702" y="1779658"/>
                </a:lnTo>
                <a:lnTo>
                  <a:pt x="5858622" y="1769233"/>
                </a:lnTo>
                <a:lnTo>
                  <a:pt x="5901174" y="1758421"/>
                </a:lnTo>
                <a:lnTo>
                  <a:pt x="5943352" y="1747216"/>
                </a:lnTo>
                <a:lnTo>
                  <a:pt x="5985153" y="1735610"/>
                </a:lnTo>
                <a:lnTo>
                  <a:pt x="6026569" y="1723598"/>
                </a:lnTo>
                <a:lnTo>
                  <a:pt x="6067596" y="1711172"/>
                </a:lnTo>
                <a:lnTo>
                  <a:pt x="6108228" y="1698325"/>
                </a:lnTo>
                <a:lnTo>
                  <a:pt x="6148459" y="1685050"/>
                </a:lnTo>
                <a:lnTo>
                  <a:pt x="6188285" y="1671340"/>
                </a:lnTo>
                <a:lnTo>
                  <a:pt x="6227699" y="1657190"/>
                </a:lnTo>
                <a:lnTo>
                  <a:pt x="6266696" y="1642591"/>
                </a:lnTo>
                <a:lnTo>
                  <a:pt x="6305271" y="1627536"/>
                </a:lnTo>
                <a:lnTo>
                  <a:pt x="6343418" y="1612020"/>
                </a:lnTo>
                <a:lnTo>
                  <a:pt x="6381131" y="1596035"/>
                </a:lnTo>
                <a:lnTo>
                  <a:pt x="6418406" y="1579574"/>
                </a:lnTo>
                <a:lnTo>
                  <a:pt x="6455236" y="1562631"/>
                </a:lnTo>
                <a:lnTo>
                  <a:pt x="6491616" y="1545198"/>
                </a:lnTo>
                <a:lnTo>
                  <a:pt x="6527541" y="1527268"/>
                </a:lnTo>
                <a:lnTo>
                  <a:pt x="6563005" y="1508836"/>
                </a:lnTo>
                <a:lnTo>
                  <a:pt x="6598003" y="1489893"/>
                </a:lnTo>
                <a:lnTo>
                  <a:pt x="6632528" y="1470433"/>
                </a:lnTo>
                <a:lnTo>
                  <a:pt x="6666577" y="1450449"/>
                </a:lnTo>
                <a:lnTo>
                  <a:pt x="6700142" y="1429935"/>
                </a:lnTo>
                <a:lnTo>
                  <a:pt x="6733220" y="1408883"/>
                </a:lnTo>
                <a:lnTo>
                  <a:pt x="6765803" y="1387287"/>
                </a:lnTo>
                <a:lnTo>
                  <a:pt x="6797887" y="1365139"/>
                </a:lnTo>
                <a:lnTo>
                  <a:pt x="6829466" y="1342433"/>
                </a:lnTo>
                <a:lnTo>
                  <a:pt x="6860535" y="1319162"/>
                </a:lnTo>
                <a:lnTo>
                  <a:pt x="6891089" y="1295318"/>
                </a:lnTo>
                <a:lnTo>
                  <a:pt x="6921121" y="1270897"/>
                </a:lnTo>
                <a:lnTo>
                  <a:pt x="6950626" y="1245889"/>
                </a:lnTo>
                <a:lnTo>
                  <a:pt x="6979599" y="1220289"/>
                </a:lnTo>
                <a:lnTo>
                  <a:pt x="7008034" y="1194089"/>
                </a:lnTo>
                <a:lnTo>
                  <a:pt x="7035925" y="1167283"/>
                </a:lnTo>
                <a:lnTo>
                  <a:pt x="7063269" y="1139864"/>
                </a:lnTo>
                <a:lnTo>
                  <a:pt x="7090057" y="1111825"/>
                </a:lnTo>
                <a:lnTo>
                  <a:pt x="7116287" y="1083159"/>
                </a:lnTo>
                <a:lnTo>
                  <a:pt x="7141950" y="1053859"/>
                </a:lnTo>
                <a:lnTo>
                  <a:pt x="7167044" y="1023918"/>
                </a:lnTo>
                <a:lnTo>
                  <a:pt x="7191561" y="993330"/>
                </a:lnTo>
                <a:lnTo>
                  <a:pt x="7215496" y="962087"/>
                </a:lnTo>
                <a:lnTo>
                  <a:pt x="7238844" y="930184"/>
                </a:lnTo>
                <a:lnTo>
                  <a:pt x="7261599" y="897612"/>
                </a:lnTo>
                <a:lnTo>
                  <a:pt x="7283757" y="864364"/>
                </a:lnTo>
                <a:lnTo>
                  <a:pt x="7305310" y="830436"/>
                </a:lnTo>
                <a:lnTo>
                  <a:pt x="7326255" y="795818"/>
                </a:lnTo>
                <a:lnTo>
                  <a:pt x="7346584" y="760505"/>
                </a:lnTo>
                <a:lnTo>
                  <a:pt x="7366294" y="724489"/>
                </a:lnTo>
                <a:lnTo>
                  <a:pt x="7385378" y="687763"/>
                </a:lnTo>
                <a:lnTo>
                  <a:pt x="7403831" y="650322"/>
                </a:lnTo>
                <a:lnTo>
                  <a:pt x="7421647" y="612157"/>
                </a:lnTo>
                <a:lnTo>
                  <a:pt x="7438821" y="573263"/>
                </a:lnTo>
                <a:lnTo>
                  <a:pt x="7455348" y="533631"/>
                </a:lnTo>
                <a:lnTo>
                  <a:pt x="7471221" y="493256"/>
                </a:lnTo>
                <a:lnTo>
                  <a:pt x="7486436" y="452130"/>
                </a:lnTo>
                <a:lnTo>
                  <a:pt x="7500986" y="410247"/>
                </a:lnTo>
                <a:lnTo>
                  <a:pt x="7514868" y="367599"/>
                </a:lnTo>
                <a:lnTo>
                  <a:pt x="7528074" y="324181"/>
                </a:lnTo>
                <a:lnTo>
                  <a:pt x="7540599" y="279984"/>
                </a:lnTo>
                <a:lnTo>
                  <a:pt x="7545146" y="263804"/>
                </a:lnTo>
                <a:lnTo>
                  <a:pt x="7549910" y="247719"/>
                </a:lnTo>
                <a:lnTo>
                  <a:pt x="7554867" y="231721"/>
                </a:lnTo>
                <a:lnTo>
                  <a:pt x="7559992" y="215798"/>
                </a:lnTo>
                <a:lnTo>
                  <a:pt x="7559992" y="0"/>
                </a:lnTo>
                <a:close/>
              </a:path>
              <a:path w="7560309" h="1961514">
                <a:moveTo>
                  <a:pt x="3956594" y="1957487"/>
                </a:moveTo>
                <a:lnTo>
                  <a:pt x="1735053" y="1957487"/>
                </a:lnTo>
                <a:lnTo>
                  <a:pt x="3485140" y="1960329"/>
                </a:lnTo>
                <a:lnTo>
                  <a:pt x="3956594" y="1957487"/>
                </a:lnTo>
                <a:close/>
              </a:path>
            </a:pathLst>
          </a:custGeom>
          <a:solidFill>
            <a:srgbClr val="FFFFFF"/>
          </a:solidFill>
        </p:spPr>
        <p:txBody>
          <a:bodyPr wrap="square" lIns="0" tIns="0" rIns="0" bIns="0" rtlCol="0"/>
          <a:lstStyle/>
          <a:p>
            <a:endParaRPr dirty="0"/>
          </a:p>
        </p:txBody>
      </p:sp>
      <p:sp>
        <p:nvSpPr>
          <p:cNvPr id="14" name="object 14"/>
          <p:cNvSpPr/>
          <p:nvPr/>
        </p:nvSpPr>
        <p:spPr>
          <a:xfrm>
            <a:off x="2" y="10255783"/>
            <a:ext cx="891540" cy="436245"/>
          </a:xfrm>
          <a:custGeom>
            <a:avLst/>
            <a:gdLst/>
            <a:ahLst/>
            <a:cxnLst/>
            <a:rect l="l" t="t" r="r" b="b"/>
            <a:pathLst>
              <a:path w="891540" h="436245">
                <a:moveTo>
                  <a:pt x="-2" y="0"/>
                </a:moveTo>
                <a:lnTo>
                  <a:pt x="-2" y="567"/>
                </a:lnTo>
                <a:lnTo>
                  <a:pt x="1278" y="558"/>
                </a:lnTo>
                <a:lnTo>
                  <a:pt x="10442" y="314"/>
                </a:lnTo>
                <a:lnTo>
                  <a:pt x="-2" y="0"/>
                </a:lnTo>
                <a:close/>
              </a:path>
              <a:path w="891540" h="436245">
                <a:moveTo>
                  <a:pt x="-2" y="1086"/>
                </a:moveTo>
                <a:lnTo>
                  <a:pt x="-2" y="436219"/>
                </a:lnTo>
                <a:lnTo>
                  <a:pt x="891001" y="436219"/>
                </a:lnTo>
                <a:lnTo>
                  <a:pt x="891001" y="434301"/>
                </a:lnTo>
                <a:lnTo>
                  <a:pt x="889274" y="429031"/>
                </a:lnTo>
                <a:lnTo>
                  <a:pt x="887636" y="423710"/>
                </a:lnTo>
                <a:lnTo>
                  <a:pt x="872826" y="375849"/>
                </a:lnTo>
                <a:lnTo>
                  <a:pt x="856878" y="336338"/>
                </a:lnTo>
                <a:lnTo>
                  <a:pt x="838416" y="299685"/>
                </a:lnTo>
                <a:lnTo>
                  <a:pt x="817525" y="265783"/>
                </a:lnTo>
                <a:lnTo>
                  <a:pt x="794292" y="234526"/>
                </a:lnTo>
                <a:lnTo>
                  <a:pt x="768799" y="205808"/>
                </a:lnTo>
                <a:lnTo>
                  <a:pt x="741135" y="179521"/>
                </a:lnTo>
                <a:lnTo>
                  <a:pt x="711382" y="155559"/>
                </a:lnTo>
                <a:lnTo>
                  <a:pt x="679627" y="133816"/>
                </a:lnTo>
                <a:lnTo>
                  <a:pt x="645954" y="114185"/>
                </a:lnTo>
                <a:lnTo>
                  <a:pt x="610449" y="96558"/>
                </a:lnTo>
                <a:lnTo>
                  <a:pt x="573198" y="80831"/>
                </a:lnTo>
                <a:lnTo>
                  <a:pt x="534284" y="66895"/>
                </a:lnTo>
                <a:lnTo>
                  <a:pt x="493795" y="54645"/>
                </a:lnTo>
                <a:lnTo>
                  <a:pt x="451814" y="43973"/>
                </a:lnTo>
                <a:lnTo>
                  <a:pt x="408427" y="34774"/>
                </a:lnTo>
                <a:lnTo>
                  <a:pt x="363719" y="26940"/>
                </a:lnTo>
                <a:lnTo>
                  <a:pt x="317775" y="20366"/>
                </a:lnTo>
                <a:lnTo>
                  <a:pt x="270681" y="14943"/>
                </a:lnTo>
                <a:lnTo>
                  <a:pt x="222522" y="10567"/>
                </a:lnTo>
                <a:lnTo>
                  <a:pt x="173383" y="7129"/>
                </a:lnTo>
                <a:lnTo>
                  <a:pt x="123349" y="4524"/>
                </a:lnTo>
                <a:lnTo>
                  <a:pt x="72505" y="2646"/>
                </a:lnTo>
                <a:lnTo>
                  <a:pt x="20937" y="1386"/>
                </a:lnTo>
                <a:lnTo>
                  <a:pt x="-2" y="1086"/>
                </a:lnTo>
                <a:close/>
              </a:path>
            </a:pathLst>
          </a:custGeom>
          <a:solidFill>
            <a:srgbClr val="0061AF"/>
          </a:solidFill>
        </p:spPr>
        <p:txBody>
          <a:bodyPr wrap="square" lIns="0" tIns="0" rIns="0" bIns="0" rtlCol="0"/>
          <a:lstStyle/>
          <a:p>
            <a:endParaRPr dirty="0"/>
          </a:p>
        </p:txBody>
      </p:sp>
      <p:sp>
        <p:nvSpPr>
          <p:cNvPr id="15" name="object 15"/>
          <p:cNvSpPr/>
          <p:nvPr/>
        </p:nvSpPr>
        <p:spPr>
          <a:xfrm>
            <a:off x="3671999" y="8632750"/>
            <a:ext cx="3888104" cy="0"/>
          </a:xfrm>
          <a:custGeom>
            <a:avLst/>
            <a:gdLst/>
            <a:ahLst/>
            <a:cxnLst/>
            <a:rect l="l" t="t" r="r" b="b"/>
            <a:pathLst>
              <a:path w="3888104">
                <a:moveTo>
                  <a:pt x="0" y="0"/>
                </a:moveTo>
                <a:lnTo>
                  <a:pt x="3888003" y="0"/>
                </a:lnTo>
              </a:path>
            </a:pathLst>
          </a:custGeom>
          <a:ln w="76200">
            <a:solidFill>
              <a:srgbClr val="FFFFFF"/>
            </a:solidFill>
          </a:ln>
        </p:spPr>
        <p:txBody>
          <a:bodyPr wrap="square" lIns="0" tIns="0" rIns="0" bIns="0" rtlCol="0"/>
          <a:lstStyle/>
          <a:p>
            <a:endParaRPr dirty="0"/>
          </a:p>
        </p:txBody>
      </p:sp>
      <p:sp>
        <p:nvSpPr>
          <p:cNvPr id="24" name="object 24"/>
          <p:cNvSpPr txBox="1"/>
          <p:nvPr/>
        </p:nvSpPr>
        <p:spPr>
          <a:xfrm>
            <a:off x="279547" y="10394264"/>
            <a:ext cx="165735" cy="153888"/>
          </a:xfrm>
          <a:prstGeom prst="rect">
            <a:avLst/>
          </a:prstGeom>
        </p:spPr>
        <p:txBody>
          <a:bodyPr vert="horz" wrap="square" lIns="0" tIns="0" rIns="0" bIns="0" rtlCol="0">
            <a:spAutoFit/>
          </a:bodyPr>
          <a:lstStyle/>
          <a:p>
            <a:pPr marL="12700">
              <a:lnSpc>
                <a:spcPct val="100000"/>
              </a:lnSpc>
            </a:pPr>
            <a:r>
              <a:rPr sz="1000" b="1" spc="-10" dirty="0">
                <a:solidFill>
                  <a:srgbClr val="0D1A28"/>
                </a:solidFill>
                <a:latin typeface="Arial"/>
                <a:cs typeface="Arial"/>
              </a:rPr>
              <a:t>0</a:t>
            </a:r>
            <a:r>
              <a:rPr lang="en-GB" sz="1000" b="1" spc="-10" dirty="0">
                <a:solidFill>
                  <a:srgbClr val="0D1A28"/>
                </a:solidFill>
                <a:latin typeface="Arial"/>
                <a:cs typeface="Arial"/>
              </a:rPr>
              <a:t>5</a:t>
            </a:r>
            <a:endParaRPr sz="1000" dirty="0">
              <a:latin typeface="Arial"/>
              <a:cs typeface="Arial"/>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4" y="178587"/>
            <a:ext cx="2417922" cy="1159140"/>
          </a:xfrm>
          <a:prstGeom prst="rect">
            <a:avLst/>
          </a:prstGeom>
        </p:spPr>
      </p:pic>
      <p:sp>
        <p:nvSpPr>
          <p:cNvPr id="13" name="TextBox 12">
            <a:extLst>
              <a:ext uri="{FF2B5EF4-FFF2-40B4-BE49-F238E27FC236}">
                <a16:creationId xmlns="" xmlns:a16="http://schemas.microsoft.com/office/drawing/2014/main" id="{902E1762-0619-41A3-85D8-8EA4ECBBB678}"/>
              </a:ext>
            </a:extLst>
          </p:cNvPr>
          <p:cNvSpPr txBox="1"/>
          <p:nvPr/>
        </p:nvSpPr>
        <p:spPr>
          <a:xfrm>
            <a:off x="3244850" y="2380732"/>
            <a:ext cx="2971800" cy="400110"/>
          </a:xfrm>
          <a:prstGeom prst="rect">
            <a:avLst/>
          </a:prstGeom>
          <a:noFill/>
        </p:spPr>
        <p:txBody>
          <a:bodyPr wrap="square" rtlCol="0">
            <a:spAutoFit/>
          </a:bodyPr>
          <a:lstStyle/>
          <a:p>
            <a:pPr algn="just"/>
            <a:r>
              <a:rPr lang="en-GB" sz="2000" b="1" dirty="0" smtClean="0">
                <a:solidFill>
                  <a:schemeClr val="bg1"/>
                </a:solidFill>
                <a:latin typeface="Arial" panose="020B0604020202020204" pitchFamily="34" charset="0"/>
                <a:cs typeface="Arial" panose="020B0604020202020204" pitchFamily="34" charset="0"/>
              </a:rPr>
              <a:t>Reaching Out</a:t>
            </a:r>
            <a:endParaRPr lang="en-GB" sz="2000" b="1" dirty="0">
              <a:solidFill>
                <a:schemeClr val="bg1"/>
              </a:solidFill>
              <a:latin typeface="Arial" panose="020B0604020202020204" pitchFamily="34" charset="0"/>
              <a:cs typeface="Arial" panose="020B0604020202020204" pitchFamily="34" charset="0"/>
            </a:endParaRPr>
          </a:p>
        </p:txBody>
      </p:sp>
      <p:sp>
        <p:nvSpPr>
          <p:cNvPr id="20" name="object 14">
            <a:extLst>
              <a:ext uri="{FF2B5EF4-FFF2-40B4-BE49-F238E27FC236}">
                <a16:creationId xmlns="" xmlns:a16="http://schemas.microsoft.com/office/drawing/2014/main" id="{44FD2659-1430-4B13-9F4D-6D6851427AD7}"/>
              </a:ext>
            </a:extLst>
          </p:cNvPr>
          <p:cNvSpPr txBox="1">
            <a:spLocks noGrp="1"/>
          </p:cNvSpPr>
          <p:nvPr>
            <p:ph type="title"/>
          </p:nvPr>
        </p:nvSpPr>
        <p:spPr>
          <a:xfrm>
            <a:off x="1356448" y="168679"/>
            <a:ext cx="5918988" cy="1519647"/>
          </a:xfrm>
          <a:prstGeom prst="rect">
            <a:avLst/>
          </a:prstGeom>
        </p:spPr>
        <p:txBody>
          <a:bodyPr vert="horz" wrap="square" lIns="0" tIns="102870" rIns="0" bIns="0" rtlCol="0">
            <a:spAutoFit/>
          </a:bodyPr>
          <a:lstStyle/>
          <a:p>
            <a:pPr marL="1508760">
              <a:lnSpc>
                <a:spcPct val="100000"/>
              </a:lnSpc>
              <a:spcBef>
                <a:spcPts val="810"/>
              </a:spcBef>
            </a:pPr>
            <a:r>
              <a:rPr lang="en-GB" sz="3600" spc="70" dirty="0" smtClean="0">
                <a:solidFill>
                  <a:schemeClr val="tx1"/>
                </a:solidFill>
              </a:rPr>
              <a:t>Whitehatch</a:t>
            </a:r>
            <a:br>
              <a:rPr lang="en-GB" sz="3600" spc="70" dirty="0" smtClean="0">
                <a:solidFill>
                  <a:schemeClr val="tx1"/>
                </a:solidFill>
              </a:rPr>
            </a:br>
            <a:r>
              <a:rPr lang="en-GB" sz="3600" spc="70" dirty="0" smtClean="0">
                <a:solidFill>
                  <a:schemeClr val="tx1"/>
                </a:solidFill>
              </a:rPr>
              <a:t>Newsletter</a:t>
            </a:r>
            <a:r>
              <a:rPr lang="en-GB" sz="3600" spc="70" dirty="0">
                <a:solidFill>
                  <a:schemeClr val="tx1"/>
                </a:solidFill>
              </a:rPr>
              <a:t/>
            </a:r>
            <a:br>
              <a:rPr lang="en-GB" sz="3600" spc="70" dirty="0">
                <a:solidFill>
                  <a:schemeClr val="tx1"/>
                </a:solidFill>
              </a:rPr>
            </a:br>
            <a:r>
              <a:rPr lang="en-GB" sz="2000" spc="70" dirty="0" smtClean="0">
                <a:solidFill>
                  <a:schemeClr val="tx1"/>
                </a:solidFill>
              </a:rPr>
              <a:t>Novembe</a:t>
            </a:r>
            <a:r>
              <a:rPr lang="en-GB" sz="2000" spc="70" dirty="0" smtClean="0">
                <a:solidFill>
                  <a:schemeClr val="tx1"/>
                </a:solidFill>
              </a:rPr>
              <a:t>r 2020</a:t>
            </a:r>
            <a:endParaRPr sz="2000" spc="70" dirty="0">
              <a:solidFill>
                <a:schemeClr val="tx1"/>
              </a:solidFill>
            </a:endParaRPr>
          </a:p>
        </p:txBody>
      </p:sp>
      <p:sp>
        <p:nvSpPr>
          <p:cNvPr id="27" name="Rectangle 26">
            <a:extLst>
              <a:ext uri="{FF2B5EF4-FFF2-40B4-BE49-F238E27FC236}">
                <a16:creationId xmlns="" xmlns:a16="http://schemas.microsoft.com/office/drawing/2014/main" id="{2EFB18BD-407C-47CE-B02E-2E04FEE977D3}"/>
              </a:ext>
            </a:extLst>
          </p:cNvPr>
          <p:cNvSpPr/>
          <p:nvPr/>
        </p:nvSpPr>
        <p:spPr>
          <a:xfrm>
            <a:off x="483854" y="2454244"/>
            <a:ext cx="2558147" cy="3314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8" name="TextBox 27">
            <a:extLst>
              <a:ext uri="{FF2B5EF4-FFF2-40B4-BE49-F238E27FC236}">
                <a16:creationId xmlns="" xmlns:a16="http://schemas.microsoft.com/office/drawing/2014/main" id="{8E3F4C99-E33B-41C9-A47A-E81A9B8D09FC}"/>
              </a:ext>
            </a:extLst>
          </p:cNvPr>
          <p:cNvSpPr txBox="1"/>
          <p:nvPr/>
        </p:nvSpPr>
        <p:spPr>
          <a:xfrm>
            <a:off x="563526" y="4158029"/>
            <a:ext cx="2393717"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ADD IMAGE</a:t>
            </a:r>
          </a:p>
        </p:txBody>
      </p:sp>
      <p:sp>
        <p:nvSpPr>
          <p:cNvPr id="16" name="TextBox 15">
            <a:extLst>
              <a:ext uri="{FF2B5EF4-FFF2-40B4-BE49-F238E27FC236}">
                <a16:creationId xmlns="" xmlns:a16="http://schemas.microsoft.com/office/drawing/2014/main" id="{902E1762-0619-41A3-85D8-8EA4ECBBB678}"/>
              </a:ext>
            </a:extLst>
          </p:cNvPr>
          <p:cNvSpPr txBox="1"/>
          <p:nvPr/>
        </p:nvSpPr>
        <p:spPr>
          <a:xfrm>
            <a:off x="3244850" y="2814246"/>
            <a:ext cx="4030586" cy="2554545"/>
          </a:xfrm>
          <a:prstGeom prst="rect">
            <a:avLst/>
          </a:prstGeom>
          <a:noFill/>
        </p:spPr>
        <p:txBody>
          <a:bodyPr wrap="square" rtlCol="0">
            <a:spAutoFit/>
          </a:bodyPr>
          <a:lstStyle/>
          <a:p>
            <a:pPr algn="just"/>
            <a:r>
              <a:rPr lang="en-GB" sz="1600" dirty="0">
                <a:solidFill>
                  <a:schemeClr val="bg1"/>
                </a:solidFill>
                <a:latin typeface="Arial" panose="020B0604020202020204" pitchFamily="34" charset="0"/>
                <a:cs typeface="Arial" panose="020B0604020202020204" pitchFamily="34" charset="0"/>
              </a:rPr>
              <a:t>After reading a report in the press about families struggling during the pandemic, Rachael felt moved to arrange a donations box to help those in need in these uncertain times and in the lead up to Christmas staff have been very generous and have been donating food items, small gifts and treats as well as toiletries to help even just a little in our small corner of the country.</a:t>
            </a:r>
            <a:endParaRPr lang="en-GB" sz="16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902E1762-0619-41A3-85D8-8EA4ECBBB678}"/>
              </a:ext>
            </a:extLst>
          </p:cNvPr>
          <p:cNvSpPr txBox="1"/>
          <p:nvPr/>
        </p:nvSpPr>
        <p:spPr>
          <a:xfrm>
            <a:off x="256922" y="6870700"/>
            <a:ext cx="6830154" cy="2800767"/>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In </a:t>
            </a:r>
            <a:r>
              <a:rPr lang="en-GB" sz="1600" dirty="0" smtClean="0">
                <a:latin typeface="Arial" panose="020B0604020202020204" pitchFamily="34" charset="0"/>
                <a:cs typeface="Arial" panose="020B0604020202020204" pitchFamily="34" charset="0"/>
              </a:rPr>
              <a:t>closing, we welcome Joana </a:t>
            </a:r>
            <a:r>
              <a:rPr lang="en-GB" sz="1600" dirty="0">
                <a:latin typeface="Arial" panose="020B0604020202020204" pitchFamily="34" charset="0"/>
                <a:cs typeface="Arial" panose="020B0604020202020204" pitchFamily="34" charset="0"/>
              </a:rPr>
              <a:t>to the team this </a:t>
            </a:r>
            <a:r>
              <a:rPr lang="en-GB" sz="1600" dirty="0" smtClean="0">
                <a:latin typeface="Arial" panose="020B0604020202020204" pitchFamily="34" charset="0"/>
                <a:cs typeface="Arial" panose="020B0604020202020204" pitchFamily="34" charset="0"/>
              </a:rPr>
              <a:t>month. </a:t>
            </a:r>
            <a:r>
              <a:rPr lang="en-GB" sz="1600" dirty="0">
                <a:latin typeface="Arial" panose="020B0604020202020204" pitchFamily="34" charset="0"/>
                <a:cs typeface="Arial" panose="020B0604020202020204" pitchFamily="34" charset="0"/>
              </a:rPr>
              <a:t>Joana will start in post of the Service </a:t>
            </a:r>
            <a:r>
              <a:rPr lang="en-GB" sz="1600" dirty="0" smtClean="0">
                <a:latin typeface="Arial" panose="020B0604020202020204" pitchFamily="34" charset="0"/>
                <a:cs typeface="Arial" panose="020B0604020202020204" pitchFamily="34" charset="0"/>
              </a:rPr>
              <a:t>Manager on </a:t>
            </a:r>
            <a:r>
              <a:rPr lang="en-GB" sz="1600" dirty="0">
                <a:latin typeface="Arial" panose="020B0604020202020204" pitchFamily="34" charset="0"/>
                <a:cs typeface="Arial" panose="020B0604020202020204" pitchFamily="34" charset="0"/>
              </a:rPr>
              <a:t>23.11.20.</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I would like to take the opportunity to thank all the staff and those we support in Whitehatch for all their efforts and continued efforts in very difficult circumstances.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As we adapt to the new lockdown we off course want to remain in touch, therefore we can </a:t>
            </a:r>
            <a:r>
              <a:rPr lang="en-GB" sz="1600" dirty="0" smtClean="0">
                <a:latin typeface="Arial" panose="020B0604020202020204" pitchFamily="34" charset="0"/>
                <a:cs typeface="Arial" panose="020B0604020202020204" pitchFamily="34" charset="0"/>
              </a:rPr>
              <a:t>reintroduce </a:t>
            </a:r>
            <a:r>
              <a:rPr lang="en-GB" sz="1600" dirty="0">
                <a:latin typeface="Arial" panose="020B0604020202020204" pitchFamily="34" charset="0"/>
                <a:cs typeface="Arial" panose="020B0604020202020204" pitchFamily="34" charset="0"/>
              </a:rPr>
              <a:t>the Skype, </a:t>
            </a:r>
            <a:r>
              <a:rPr lang="en-GB" sz="1600" dirty="0" smtClean="0">
                <a:latin typeface="Arial" panose="020B0604020202020204" pitchFamily="34" charset="0"/>
                <a:cs typeface="Arial" panose="020B0604020202020204" pitchFamily="34" charset="0"/>
              </a:rPr>
              <a:t>the video </a:t>
            </a:r>
            <a:r>
              <a:rPr lang="en-GB" sz="1600" dirty="0">
                <a:latin typeface="Arial" panose="020B0604020202020204" pitchFamily="34" charset="0"/>
                <a:cs typeface="Arial" panose="020B0604020202020204" pitchFamily="34" charset="0"/>
              </a:rPr>
              <a:t>calling schedules we had in place </a:t>
            </a:r>
            <a:r>
              <a:rPr lang="en-GB" sz="1600" dirty="0" smtClean="0">
                <a:latin typeface="Arial" panose="020B0604020202020204" pitchFamily="34" charset="0"/>
                <a:cs typeface="Arial" panose="020B0604020202020204" pitchFamily="34" charset="0"/>
              </a:rPr>
              <a:t>before. For </a:t>
            </a:r>
            <a:r>
              <a:rPr lang="en-GB" sz="1600" dirty="0">
                <a:latin typeface="Arial" panose="020B0604020202020204" pitchFamily="34" charset="0"/>
                <a:cs typeface="Arial" panose="020B0604020202020204" pitchFamily="34" charset="0"/>
              </a:rPr>
              <a:t>those who would like this please contact me or those house directly and we can arrange. </a:t>
            </a:r>
          </a:p>
        </p:txBody>
      </p:sp>
      <p:pic>
        <p:nvPicPr>
          <p:cNvPr id="18" name="Picture 17" descr="C:\Users\andrew.beeston\Pictures\Saved Pictures\IMG_497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1678" y="2828271"/>
            <a:ext cx="3322497" cy="255814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TotalTime>
  <Words>419</Words>
  <Application>Microsoft Office PowerPoint</Application>
  <PresentationFormat>Custom</PresentationFormat>
  <Paragraphs>58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Whitehatch Newsletter November 2020  </vt:lpstr>
      <vt:lpstr>Whitehatch Newsletter November 2020</vt:lpstr>
      <vt:lpstr>Whitehatch Newsletter November 2020</vt:lpstr>
      <vt:lpstr>Whitehatch Newsletter November 2020</vt:lpstr>
      <vt:lpstr>Whitehatch Newsletter November 2020</vt:lpstr>
      <vt:lpstr>Whitehatch Newsletter November 2020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Hersham Gardens Newsletter  August 2020</dc:title>
  <dc:creator>Diana Walles</dc:creator>
  <cp:lastModifiedBy>Hannah Sawbridge</cp:lastModifiedBy>
  <cp:revision>56</cp:revision>
  <dcterms:created xsi:type="dcterms:W3CDTF">2020-08-28T09:48:53Z</dcterms:created>
  <dcterms:modified xsi:type="dcterms:W3CDTF">2020-11-10T11:25:33Z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2019-05-20T00:00:00Z</vt:filetime>
  </property>
  <property fmtid="{D5CDD505-2E9C-101B-9397-08002B2CF9AE}" pid="3" name="Creator">
    <vt:lpwstr>Adobe InDesign 14.0 (Macintosh)</vt:lpwstr>
  </property>
  <property fmtid="{D5CDD505-2E9C-101B-9397-08002B2CF9AE}" pid="4" name="LastSaved">
    <vt:filetime>2020-08-28T00:00:00Z</vt:filetime>
  </property>
</Properties>
</file>