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9" r:id="rId3"/>
    <p:sldId id="273" r:id="rId4"/>
    <p:sldId id="269" r:id="rId5"/>
    <p:sldId id="266" r:id="rId6"/>
    <p:sldId id="268" r:id="rId7"/>
    <p:sldId id="275" r:id="rId8"/>
    <p:sldId id="267" r:id="rId9"/>
    <p:sldId id="265" r:id="rId10"/>
    <p:sldId id="272" r:id="rId11"/>
    <p:sldId id="276" r:id="rId12"/>
    <p:sldId id="274" r:id="rId13"/>
    <p:sldId id="279" r:id="rId14"/>
    <p:sldId id="284" r:id="rId15"/>
    <p:sldId id="277" r:id="rId16"/>
    <p:sldId id="285" r:id="rId17"/>
    <p:sldId id="286" r:id="rId18"/>
    <p:sldId id="281" r:id="rId19"/>
    <p:sldId id="282" r:id="rId20"/>
    <p:sldId id="270" r:id="rId21"/>
    <p:sldId id="283" r:id="rId22"/>
    <p:sldId id="258" r:id="rId23"/>
    <p:sldId id="260" r:id="rId24"/>
    <p:sldId id="263" r:id="rId25"/>
    <p:sldId id="261" r:id="rId26"/>
    <p:sldId id="262" r:id="rId27"/>
    <p:sldId id="264"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0" d="100"/>
          <a:sy n="30" d="100"/>
        </p:scale>
        <p:origin x="-1098" y="-4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C6B6CB-D626-449D-AA98-49CF10DCD799}" type="datetimeFigureOut">
              <a:rPr lang="en-GB" smtClean="0"/>
              <a:pPr/>
              <a:t>01/07/2013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BAEA69-F421-4291-9485-33D481E4D120}" type="slidenum">
              <a:rPr lang="en-GB" smtClean="0"/>
              <a:pPr/>
              <a:t>‹#›</a:t>
            </a:fld>
            <a:endParaRPr lang="en-GB"/>
          </a:p>
        </p:txBody>
      </p:sp>
    </p:spTree>
    <p:extLst>
      <p:ext uri="{BB962C8B-B14F-4D97-AF65-F5344CB8AC3E}">
        <p14:creationId xmlns:p14="http://schemas.microsoft.com/office/powerpoint/2010/main" xmlns="" val="1026773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youtube.com/watch?v=xNNH0G8V74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youtube.com/watch?v=AgcTvoWjZJ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youtube.com/watch?v=5s8xkjG8bx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lrALdYx9GZ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a:t>
            </a:r>
            <a:r>
              <a:rPr lang="en-US" u="sng" dirty="0" smtClean="0">
                <a:solidFill>
                  <a:srgbClr val="0070C0"/>
                </a:solidFill>
              </a:rPr>
              <a:t>blue underlined</a:t>
            </a:r>
            <a:r>
              <a:rPr lang="en-US" u="none" dirty="0" smtClean="0">
                <a:solidFill>
                  <a:srgbClr val="0070C0"/>
                </a:solidFill>
              </a:rPr>
              <a:t> text is a hyperlink to something or other</a:t>
            </a:r>
            <a:endParaRPr lang="en-US" u="sng" dirty="0">
              <a:solidFill>
                <a:srgbClr val="0070C0"/>
              </a:solidFill>
            </a:endParaRPr>
          </a:p>
        </p:txBody>
      </p:sp>
      <p:sp>
        <p:nvSpPr>
          <p:cNvPr id="4" name="Slide Number Placeholder 3"/>
          <p:cNvSpPr>
            <a:spLocks noGrp="1"/>
          </p:cNvSpPr>
          <p:nvPr>
            <p:ph type="sldNum" sz="quarter" idx="10"/>
          </p:nvPr>
        </p:nvSpPr>
        <p:spPr/>
        <p:txBody>
          <a:bodyPr/>
          <a:lstStyle/>
          <a:p>
            <a:fld id="{42BAEA69-F421-4291-9485-33D481E4D120}"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First grade teacher, Johanna </a:t>
            </a:r>
            <a:r>
              <a:rPr lang="en-GB" dirty="0" err="1" smtClean="0">
                <a:effectLst/>
              </a:rPr>
              <a:t>Mothabela</a:t>
            </a:r>
            <a:r>
              <a:rPr lang="en-GB" dirty="0" smtClean="0">
                <a:effectLst/>
              </a:rPr>
              <a:t>, gives her students a Bible lesson at </a:t>
            </a:r>
            <a:r>
              <a:rPr lang="en-GB" dirty="0" err="1" smtClean="0">
                <a:effectLst/>
              </a:rPr>
              <a:t>Bathabile</a:t>
            </a:r>
            <a:r>
              <a:rPr lang="en-GB" dirty="0" smtClean="0">
                <a:effectLst/>
              </a:rPr>
              <a:t> Elementary School. Only three out of the seven </a:t>
            </a:r>
            <a:r>
              <a:rPr lang="en-GB" dirty="0" err="1" smtClean="0">
                <a:effectLst/>
              </a:rPr>
              <a:t>Mashila</a:t>
            </a:r>
            <a:r>
              <a:rPr lang="en-GB" dirty="0" smtClean="0">
                <a:effectLst/>
              </a:rPr>
              <a:t> children attend school because the family cannot afford the school fees. Brenda </a:t>
            </a:r>
            <a:r>
              <a:rPr lang="en-GB" dirty="0" err="1" smtClean="0">
                <a:effectLst/>
              </a:rPr>
              <a:t>Mashila</a:t>
            </a:r>
            <a:r>
              <a:rPr lang="en-GB" dirty="0" smtClean="0">
                <a:effectLst/>
              </a:rPr>
              <a:t> is second from right. She and her two siblings walk over 5 km to and from school every day. </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25</a:t>
            </a:fld>
            <a:endParaRPr lang="en-GB"/>
          </a:p>
        </p:txBody>
      </p:sp>
    </p:spTree>
    <p:extLst>
      <p:ext uri="{BB962C8B-B14F-4D97-AF65-F5344CB8AC3E}">
        <p14:creationId xmlns:p14="http://schemas.microsoft.com/office/powerpoint/2010/main" xmlns="" val="371690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Brenda, her siblings and cousins dance outside their home in a rural area outside of Johannesburg, South Africa. The children made matching outfits out of some material they found in the trash and decided a performance should follow. With no television and few toys, the </a:t>
            </a:r>
            <a:r>
              <a:rPr lang="en-GB" dirty="0" err="1" smtClean="0">
                <a:effectLst/>
              </a:rPr>
              <a:t>Mashila</a:t>
            </a:r>
            <a:r>
              <a:rPr lang="en-GB" dirty="0" smtClean="0">
                <a:effectLst/>
              </a:rPr>
              <a:t> children frequently make up games to entertain themselves using whatever props they find</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26</a:t>
            </a:fld>
            <a:endParaRPr lang="en-GB"/>
          </a:p>
        </p:txBody>
      </p:sp>
    </p:spTree>
    <p:extLst>
      <p:ext uri="{BB962C8B-B14F-4D97-AF65-F5344CB8AC3E}">
        <p14:creationId xmlns:p14="http://schemas.microsoft.com/office/powerpoint/2010/main" xmlns="" val="2356844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Brenda brushes her hair before church. The small piece of mirror in her hand is a much treasured item which the children take turns using when grooming themselves</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27</a:t>
            </a:fld>
            <a:endParaRPr lang="en-GB"/>
          </a:p>
        </p:txBody>
      </p:sp>
    </p:spTree>
    <p:extLst>
      <p:ext uri="{BB962C8B-B14F-4D97-AF65-F5344CB8AC3E}">
        <p14:creationId xmlns:p14="http://schemas.microsoft.com/office/powerpoint/2010/main" xmlns="" val="357832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http://youtube.com/watch?v=xNNH0G8V74o</a:t>
            </a:r>
            <a:endParaRPr lang="en-US"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has hyperlink to the Special music video of ‘free Nelson</a:t>
            </a:r>
            <a:r>
              <a:rPr lang="en-US" baseline="0" dirty="0" smtClean="0"/>
              <a:t> </a:t>
            </a:r>
            <a:r>
              <a:rPr lang="en-US" baseline="0" dirty="0" err="1" smtClean="0"/>
              <a:t>mandela</a:t>
            </a:r>
            <a:r>
              <a:rPr lang="en-US" baseline="0" dirty="0" smtClean="0"/>
              <a:t>’ </a:t>
            </a:r>
            <a:r>
              <a:rPr lang="en-GB" dirty="0" smtClean="0">
                <a:hlinkClick r:id="rId3"/>
              </a:rPr>
              <a:t>http://www.youtube.com/watch?v=AgcTvoWjZJU</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8</a:t>
            </a:fld>
            <a:endParaRPr lang="en-GB"/>
          </a:p>
        </p:txBody>
      </p:sp>
    </p:spTree>
    <p:extLst>
      <p:ext uri="{BB962C8B-B14F-4D97-AF65-F5344CB8AC3E}">
        <p14:creationId xmlns:p14="http://schemas.microsoft.com/office/powerpoint/2010/main" xmlns="" val="715674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http://www.youtube.com/watch?v=5s8xkjG8bx4</a:t>
            </a:r>
            <a:endParaRPr lang="en-US"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0:00-2:30 </a:t>
            </a:r>
            <a:r>
              <a:rPr lang="en-US" dirty="0" smtClean="0">
                <a:hlinkClick r:id="rId3"/>
              </a:rPr>
              <a:t>http://www.youtube.com/watch?v=lrALdYx9GZE</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14</a:t>
            </a:fld>
            <a:endParaRPr lang="en-GB"/>
          </a:p>
        </p:txBody>
      </p:sp>
    </p:spTree>
    <p:extLst>
      <p:ext uri="{BB962C8B-B14F-4D97-AF65-F5344CB8AC3E}">
        <p14:creationId xmlns:p14="http://schemas.microsoft.com/office/powerpoint/2010/main" xmlns="" val="42233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the circumstances</a:t>
            </a:r>
            <a:r>
              <a:rPr lang="en-US" baseline="0" dirty="0" smtClean="0"/>
              <a:t> with the group</a:t>
            </a:r>
            <a:endParaRPr lang="en-US"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19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Matthew Blackburn and his friends play </a:t>
            </a:r>
            <a:r>
              <a:rPr lang="en-GB" dirty="0" err="1" smtClean="0">
                <a:effectLst/>
              </a:rPr>
              <a:t>eeny-meeny-miny-mo</a:t>
            </a:r>
            <a:r>
              <a:rPr lang="en-GB" dirty="0" smtClean="0">
                <a:effectLst/>
              </a:rPr>
              <a:t> to decide who is "on" in a game of "catches" at Matthew's 7th birthday party at his family's home in Johannesburg, South Africa. Matthew's social group is racially very mixed--a product of the integration that is now common in South African schools. Until Apartheid was abolished in 1994, whites and black could not attend the same schools. Matthew lives with his parents and two brothers in a predominantly white suburb of Johannesburg. Matthew’s mother, Trish, is an assistant accountant and his father, Chris, is a </a:t>
            </a:r>
            <a:r>
              <a:rPr lang="en-GB" dirty="0" err="1" smtClean="0">
                <a:effectLst/>
              </a:rPr>
              <a:t>retauranteur</a:t>
            </a:r>
            <a:r>
              <a:rPr lang="en-GB" dirty="0" smtClean="0">
                <a:effectLst/>
              </a:rPr>
              <a:t> currently between jobs. The Blackburn boys attend the same government school their mother attended as a child except that the school is now predominantly black rather than all-white. Because of the racial mix of the school, most of Matthew’s friends are black. “Our kids are growing up in a totally different South Africa,” says Chris Blackburn. “They’re not conscious of race like we were growing up,” he adds. The family employs a full-time black domestic servant, Eli, who helped raise the three boys from the time they were born.</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22</a:t>
            </a:fld>
            <a:endParaRPr lang="en-GB"/>
          </a:p>
        </p:txBody>
      </p:sp>
    </p:spTree>
    <p:extLst>
      <p:ext uri="{BB962C8B-B14F-4D97-AF65-F5344CB8AC3E}">
        <p14:creationId xmlns:p14="http://schemas.microsoft.com/office/powerpoint/2010/main" xmlns="" val="2939515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Ursula </a:t>
            </a:r>
            <a:r>
              <a:rPr lang="en-GB" dirty="0" err="1" smtClean="0">
                <a:effectLst/>
              </a:rPr>
              <a:t>Nieuwoudt</a:t>
            </a:r>
            <a:r>
              <a:rPr lang="en-GB" dirty="0" smtClean="0">
                <a:effectLst/>
              </a:rPr>
              <a:t> (front </a:t>
            </a:r>
            <a:r>
              <a:rPr lang="en-GB" dirty="0" err="1" smtClean="0">
                <a:effectLst/>
              </a:rPr>
              <a:t>lefft</a:t>
            </a:r>
            <a:r>
              <a:rPr lang="en-GB" dirty="0" smtClean="0">
                <a:effectLst/>
              </a:rPr>
              <a:t>) prays with her classmates at her primarily white school in the </a:t>
            </a:r>
            <a:r>
              <a:rPr lang="en-GB" dirty="0" err="1" smtClean="0">
                <a:effectLst/>
              </a:rPr>
              <a:t>Hennops</a:t>
            </a:r>
            <a:r>
              <a:rPr lang="en-GB" dirty="0" smtClean="0">
                <a:effectLst/>
              </a:rPr>
              <a:t> River area just outside of Johannesburg, South Africa. Ursula, an Afrikaner (South African of Dutch descent) lives with her parents and two sisters on a farm (not in operation). Her father, </a:t>
            </a:r>
            <a:r>
              <a:rPr lang="en-GB" dirty="0" err="1" smtClean="0">
                <a:effectLst/>
              </a:rPr>
              <a:t>Kobus</a:t>
            </a:r>
            <a:r>
              <a:rPr lang="en-GB" dirty="0" smtClean="0">
                <a:effectLst/>
              </a:rPr>
              <a:t>, is a town planner and consultant and her mother, </a:t>
            </a:r>
            <a:r>
              <a:rPr lang="en-GB" dirty="0" err="1" smtClean="0">
                <a:effectLst/>
              </a:rPr>
              <a:t>Annelie</a:t>
            </a:r>
            <a:r>
              <a:rPr lang="en-GB" dirty="0" smtClean="0">
                <a:effectLst/>
              </a:rPr>
              <a:t>, owns a topiary. The </a:t>
            </a:r>
            <a:r>
              <a:rPr lang="en-GB" dirty="0" err="1" smtClean="0">
                <a:effectLst/>
              </a:rPr>
              <a:t>Nieuwoudts</a:t>
            </a:r>
            <a:r>
              <a:rPr lang="en-GB" dirty="0" smtClean="0">
                <a:effectLst/>
              </a:rPr>
              <a:t> employ a black live-in cook, domestic servant and several landscapers for </a:t>
            </a:r>
            <a:r>
              <a:rPr lang="en-GB" dirty="0" err="1" smtClean="0">
                <a:effectLst/>
              </a:rPr>
              <a:t>Annelie's</a:t>
            </a:r>
            <a:r>
              <a:rPr lang="en-GB" dirty="0" smtClean="0">
                <a:effectLst/>
              </a:rPr>
              <a:t> business. Julia </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23</a:t>
            </a:fld>
            <a:endParaRPr lang="en-GB"/>
          </a:p>
        </p:txBody>
      </p:sp>
    </p:spTree>
    <p:extLst>
      <p:ext uri="{BB962C8B-B14F-4D97-AF65-F5344CB8AC3E}">
        <p14:creationId xmlns:p14="http://schemas.microsoft.com/office/powerpoint/2010/main" xmlns="" val="661151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effectLst/>
              </a:rPr>
              <a:t>Ursula </a:t>
            </a:r>
            <a:r>
              <a:rPr lang="en-GB" dirty="0" err="1" smtClean="0">
                <a:effectLst/>
              </a:rPr>
              <a:t>Nieuwoudt</a:t>
            </a:r>
            <a:r>
              <a:rPr lang="en-GB" dirty="0" smtClean="0">
                <a:effectLst/>
              </a:rPr>
              <a:t> and her sisters play in the garden while one of their </a:t>
            </a:r>
            <a:r>
              <a:rPr lang="en-GB" dirty="0" smtClean="0">
                <a:effectLst/>
              </a:rPr>
              <a:t>gardeners </a:t>
            </a:r>
            <a:r>
              <a:rPr lang="en-GB" dirty="0" smtClean="0">
                <a:effectLst/>
              </a:rPr>
              <a:t>tills the soil at the </a:t>
            </a:r>
            <a:r>
              <a:rPr lang="en-GB" dirty="0" err="1" smtClean="0">
                <a:effectLst/>
              </a:rPr>
              <a:t>Nieuwoudt's</a:t>
            </a:r>
            <a:r>
              <a:rPr lang="en-GB" dirty="0" smtClean="0">
                <a:effectLst/>
              </a:rPr>
              <a:t> home in the </a:t>
            </a:r>
            <a:r>
              <a:rPr lang="en-GB" dirty="0" err="1" smtClean="0">
                <a:effectLst/>
              </a:rPr>
              <a:t>Hennops</a:t>
            </a:r>
            <a:r>
              <a:rPr lang="en-GB" dirty="0" smtClean="0">
                <a:effectLst/>
              </a:rPr>
              <a:t> River area just outside of Johannesburg, South Africa. Ursula, an Afrikaner (South African of Dutch descent) lives with her parents and two sisters on a farm (not in operation). "We were brought up very conservatively," says her father </a:t>
            </a:r>
            <a:r>
              <a:rPr lang="en-GB" dirty="0" err="1" smtClean="0">
                <a:effectLst/>
              </a:rPr>
              <a:t>Kobus</a:t>
            </a:r>
            <a:r>
              <a:rPr lang="en-GB" dirty="0" smtClean="0">
                <a:effectLst/>
              </a:rPr>
              <a:t> of the changes in South Africa since Apartheid's end. "We knew that we had to change. We never say racist things in front of our children," he adds</a:t>
            </a:r>
            <a:endParaRPr lang="en-GB" dirty="0"/>
          </a:p>
        </p:txBody>
      </p:sp>
      <p:sp>
        <p:nvSpPr>
          <p:cNvPr id="4" name="Slide Number Placeholder 3"/>
          <p:cNvSpPr>
            <a:spLocks noGrp="1"/>
          </p:cNvSpPr>
          <p:nvPr>
            <p:ph type="sldNum" sz="quarter" idx="10"/>
          </p:nvPr>
        </p:nvSpPr>
        <p:spPr/>
        <p:txBody>
          <a:bodyPr/>
          <a:lstStyle/>
          <a:p>
            <a:fld id="{42BAEA69-F421-4291-9485-33D481E4D120}" type="slidenum">
              <a:rPr lang="en-GB" smtClean="0"/>
              <a:pPr/>
              <a:t>24</a:t>
            </a:fld>
            <a:endParaRPr lang="en-GB"/>
          </a:p>
        </p:txBody>
      </p:sp>
    </p:spTree>
    <p:extLst>
      <p:ext uri="{BB962C8B-B14F-4D97-AF65-F5344CB8AC3E}">
        <p14:creationId xmlns:p14="http://schemas.microsoft.com/office/powerpoint/2010/main" xmlns="" val="3831733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2452367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1827572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167286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384668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419078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48568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835318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366074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2031077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685301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9CC785-2643-4D61-A9F7-A79286265BDF}" type="datetimeFigureOut">
              <a:rPr lang="en-GB" smtClean="0"/>
              <a:pPr/>
              <a:t>01/07/2013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348528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CC785-2643-4D61-A9F7-A79286265BDF}" type="datetimeFigureOut">
              <a:rPr lang="en-GB" smtClean="0"/>
              <a:pPr/>
              <a:t>01/07/2013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135A0-618B-4296-BEFE-EDF8FCA07D0D}" type="slidenum">
              <a:rPr lang="en-GB" smtClean="0"/>
              <a:pPr/>
              <a:t>‹#›</a:t>
            </a:fld>
            <a:endParaRPr lang="en-GB"/>
          </a:p>
        </p:txBody>
      </p:sp>
    </p:spTree>
    <p:extLst>
      <p:ext uri="{BB962C8B-B14F-4D97-AF65-F5344CB8AC3E}">
        <p14:creationId xmlns:p14="http://schemas.microsoft.com/office/powerpoint/2010/main" xmlns="" val="161413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Documents%20and%20Settings\d\My%20Documents\My%20Music\Amazon%20MP3\Various%20artists\Free%20the%20World_%20Reggae%20Roots\03%20-%20Nelson%20Mandela.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5s8xkjG8bx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hyperlink" Target="http://www.youtube.com/watch?v=lCZKZILvE70" TargetMode="External"/><Relationship Id="rId5" Type="http://schemas.openxmlformats.org/officeDocument/2006/relationships/slide" Target="slide15.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lrALdYx9GZ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com/watch?v=xNNH0G8V74o"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youtube.com/watch?v=lrALdYx9GZE"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1470025"/>
          </a:xfrm>
        </p:spPr>
        <p:txBody>
          <a:bodyPr>
            <a:normAutofit fontScale="90000"/>
          </a:bodyPr>
          <a:lstStyle/>
          <a:p>
            <a:r>
              <a:rPr lang="en-US" b="1" dirty="0" smtClean="0">
                <a:latin typeface="Aharoni" pitchFamily="2" charset="-79"/>
                <a:cs typeface="Aharoni" pitchFamily="2" charset="-79"/>
              </a:rPr>
              <a:t>Nelson Mandela</a:t>
            </a:r>
            <a:br>
              <a:rPr lang="en-US" b="1" dirty="0" smtClean="0">
                <a:latin typeface="Aharoni" pitchFamily="2" charset="-79"/>
                <a:cs typeface="Aharoni" pitchFamily="2" charset="-79"/>
              </a:rPr>
            </a:br>
            <a:r>
              <a:rPr lang="en-US" sz="6500" b="1" i="1" dirty="0" smtClean="0">
                <a:latin typeface="Tempus Sans ITC" pitchFamily="82" charset="0"/>
                <a:cs typeface="Aharoni" pitchFamily="2" charset="-79"/>
              </a:rPr>
              <a:t>Prisoner to President</a:t>
            </a:r>
            <a:endParaRPr lang="en-GB" sz="6500" b="1" i="1" dirty="0">
              <a:latin typeface="Tempus Sans ITC" pitchFamily="82" charset="0"/>
              <a:cs typeface="Aharoni" pitchFamily="2" charset="-79"/>
            </a:endParaRPr>
          </a:p>
        </p:txBody>
      </p:sp>
      <p:sp>
        <p:nvSpPr>
          <p:cNvPr id="3" name="Subtitle 2"/>
          <p:cNvSpPr>
            <a:spLocks noGrp="1"/>
          </p:cNvSpPr>
          <p:nvPr>
            <p:ph type="subTitle" idx="1"/>
          </p:nvPr>
        </p:nvSpPr>
        <p:spPr>
          <a:xfrm>
            <a:off x="179512" y="5708848"/>
            <a:ext cx="8784976" cy="1752600"/>
          </a:xfrm>
        </p:spPr>
        <p:txBody>
          <a:bodyPr>
            <a:normAutofit/>
          </a:bodyPr>
          <a:lstStyle/>
          <a:p>
            <a:r>
              <a:rPr lang="en-US" sz="4500" dirty="0" smtClean="0">
                <a:solidFill>
                  <a:schemeClr val="tx2">
                    <a:lumMod val="50000"/>
                  </a:schemeClr>
                </a:solidFill>
                <a:latin typeface="Aharoni" pitchFamily="2" charset="-79"/>
                <a:cs typeface="Aharoni" pitchFamily="2" charset="-79"/>
              </a:rPr>
              <a:t>What’s all the fuss about?</a:t>
            </a:r>
            <a:endParaRPr lang="en-GB" sz="4500" dirty="0">
              <a:solidFill>
                <a:schemeClr val="tx2">
                  <a:lumMod val="50000"/>
                </a:schemeClr>
              </a:solidFill>
              <a:latin typeface="Aharoni" pitchFamily="2" charset="-79"/>
              <a:cs typeface="Aharoni" pitchFamily="2" charset="-79"/>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90876" y="2564903"/>
            <a:ext cx="4517628" cy="307646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4016" y="2534114"/>
            <a:ext cx="4283968" cy="303247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03 - Nelson Mandela.mp3">
            <a:hlinkClick r:id="" action="ppaction://media"/>
          </p:cNvPr>
          <p:cNvPicPr>
            <a:picLocks noRot="1" noChangeAspect="1"/>
          </p:cNvPicPr>
          <p:nvPr>
            <a:audioFile r:link="rId1"/>
          </p:nvPr>
        </p:nvPicPr>
        <p:blipFill>
          <a:blip r:embed="rId6" cstate="print"/>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9471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1000"/>
                                        <p:tgtEl>
                                          <p:spTgt spid="8194"/>
                                        </p:tgtEl>
                                      </p:cBhvr>
                                    </p:animEffect>
                                  </p:childTnLst>
                                </p:cTn>
                              </p:par>
                            </p:childTnLst>
                          </p:cTn>
                        </p:par>
                        <p:par>
                          <p:cTn id="13" fill="hold">
                            <p:stCondLst>
                              <p:cond delay="1000"/>
                            </p:stCondLst>
                            <p:childTnLst>
                              <p:par>
                                <p:cTn id="14" presetID="1" presetClass="mediacall" presetSubtype="0" fill="hold" nodeType="afterEffect">
                                  <p:stCondLst>
                                    <p:cond delay="0"/>
                                  </p:stCondLst>
                                  <p:childTnLst>
                                    <p:cmd type="call" cmd="playFrom(0.0)">
                                      <p:cBhvr>
                                        <p:cTn id="15"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6"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365104"/>
            <a:ext cx="8229600" cy="2088232"/>
          </a:xfrm>
        </p:spPr>
        <p:style>
          <a:lnRef idx="3">
            <a:schemeClr val="lt1"/>
          </a:lnRef>
          <a:fillRef idx="1">
            <a:schemeClr val="accent5"/>
          </a:fillRef>
          <a:effectRef idx="1">
            <a:schemeClr val="accent5"/>
          </a:effectRef>
          <a:fontRef idx="minor">
            <a:schemeClr val="lt1"/>
          </a:fontRef>
        </p:style>
        <p:txBody>
          <a:bodyPr>
            <a:normAutofit fontScale="90000"/>
          </a:bodyPr>
          <a:lstStyle/>
          <a:p>
            <a:r>
              <a:rPr lang="en-GB" dirty="0" smtClean="0">
                <a:hlinkClick r:id="rId3"/>
              </a:rPr>
              <a:t>First International News </a:t>
            </a:r>
            <a:r>
              <a:rPr lang="en-GB" dirty="0" smtClean="0">
                <a:hlinkClick r:id="rId3"/>
              </a:rPr>
              <a:t>conference</a:t>
            </a:r>
            <a:r>
              <a:rPr lang="en-GB" dirty="0" smtClean="0"/>
              <a:t> after Mandela was freed</a:t>
            </a:r>
            <a:r>
              <a:rPr lang="en-GB" dirty="0" smtClean="0"/>
              <a:t/>
            </a:r>
            <a:br>
              <a:rPr lang="en-GB" dirty="0" smtClean="0"/>
            </a:br>
            <a:r>
              <a:rPr lang="en-GB" dirty="0" smtClean="0"/>
              <a:t>0:00-3:45</a:t>
            </a:r>
            <a:endParaRPr lang="en-GB" dirty="0"/>
          </a:p>
        </p:txBody>
      </p:sp>
      <p:sp>
        <p:nvSpPr>
          <p:cNvPr id="3" name="Content Placeholder 2"/>
          <p:cNvSpPr>
            <a:spLocks noGrp="1"/>
          </p:cNvSpPr>
          <p:nvPr>
            <p:ph idx="1"/>
          </p:nvPr>
        </p:nvSpPr>
        <p:spPr>
          <a:xfrm>
            <a:off x="457200" y="1124745"/>
            <a:ext cx="8229600" cy="3384376"/>
          </a:xfrm>
        </p:spPr>
        <p:txBody>
          <a:bodyPr>
            <a:normAutofit/>
          </a:bodyPr>
          <a:lstStyle/>
          <a:p>
            <a:pPr>
              <a:buNone/>
            </a:pPr>
            <a:r>
              <a:rPr lang="en-GB" sz="3400" b="1" dirty="0" smtClean="0"/>
              <a:t>Watch the clip</a:t>
            </a:r>
          </a:p>
          <a:p>
            <a:r>
              <a:rPr lang="en-GB" sz="3400" dirty="0" smtClean="0"/>
              <a:t>Try to find:</a:t>
            </a:r>
          </a:p>
          <a:p>
            <a:pPr lvl="1"/>
            <a:r>
              <a:rPr lang="en-GB" sz="3400" dirty="0" smtClean="0"/>
              <a:t>One thing that interests you</a:t>
            </a:r>
          </a:p>
          <a:p>
            <a:pPr lvl="1"/>
            <a:r>
              <a:rPr lang="en-GB" sz="3400" dirty="0" smtClean="0"/>
              <a:t>One thing that surprises you</a:t>
            </a:r>
          </a:p>
          <a:p>
            <a:pPr lvl="1"/>
            <a:r>
              <a:rPr lang="en-GB" sz="3400" dirty="0" smtClean="0"/>
              <a:t>One question you would ask him.</a:t>
            </a:r>
            <a:endParaRPr lang="en-GB" sz="3400" dirty="0"/>
          </a:p>
        </p:txBody>
      </p:sp>
      <p:sp>
        <p:nvSpPr>
          <p:cNvPr id="22530" name="AutoShape 2" descr="data:image/jpeg;base64,/9j/4AAQSkZJRgABAQAAAQABAAD/2wCEAAkGBhQSERUUExQVFBUVFxgYGBQWFxgYGBgYFRcYGBoeFxcXHCYfFxwkHBcYHy8gIycpLCwsFR4xNTAqNSYsLCkBCQoKDgwOGg8PGiwfHyQpKSwsKSwsKSkpLCksKSwpKSwpKSwsLCkpKSkpKSwpLCkpKSkpLCwsKSwsLCwsKSwsLP/AABEIAMIBBAMBIgACEQEDEQH/xAAcAAACAgMBAQAAAAAAAAAAAAAEBgMFAAIHAQj/xABAEAACAQIEAwYEBQIDBwUBAAABAgMAEQQSITEFQVEGEyJhcYEHMpGhFCNCscHR8FJigiQzcnOi4fEVFlNjkkT/xAAaAQADAQEBAQAAAAAAAAAAAAACAwQBAAUG/8QAKBEAAgICAgIBBAIDAQAAAAAAAAECEQMhEjEEQVETIjKBYXEUM0Ij/9oADAMBAAIRAxEAPwArD4oACpzPelbDyubb1ZR4kga185PC0S0yzkQEVWY+MCtjxUCgsVjMxqjFjkmFFbAlw1bHQUQlazxaVan6DYEzUZwrhMuIYiFC5AubWAA8y1gKEZaPw0ssSHu5DHmtmINr9ATTXKuxmLF9SVIsIOzkhUkSYe6i5QTKW+g0+9Vi4iq5eLFZABEjHOCXIP8AqBN9idbdRR+OnjZgYlyAqMy62D8wpOttjQppukNz+P8ATjyRuJ63WagVat1eiI7DklqcNeq1JKLimFqBoFm0sdQAWNTPNQbzi9YkcTtiKieSoGlrxReiSNSCA9EwT2oZFqYLS5/BzLKHEXo/Dy62qlio7DvaockQOhjhlFqimXNVZHitaPSW4qVto4gOAFA4zDC1XNAYyGmYsjs7khS4gtqr1msbmrPi0Jqor3sb5R0NhJKSbNYcbIv+7LHwsMoJOYa2AHuT71bJPN+FjMgbIzfksTewjXKwy/p3B/01TrIYpA49dOXpV7xDjPfYcDLa8pbTQAhMpsBtuKVjX3V7PXzz5Yf4Au+qSNqDza1NE9WM8Wi0i1FeVJhT4aylHHvAZy8yI5CIWAJ6C9PnbPsvCkKyRaW0Ot8w61y5JSA2npTvgeJPieHhSMoi0v1tU9q3Z6c8RF2Y7HLiVZ3ew2Cje9OWL+H2HeLu0OQ6AsLE6daR5ONfhTFDCfGfG7DlfYV7h+1GIiLFXPiNz61kI6tgY8LktFri/hlJEhZZBJb9OUg2pc4hwt4wMykE8iK61guPCTC98LOVW7qvUDUUt9s8ZFLh0xYNo1F2c8h5/t6mulBJ6EShRz9OFn5m0Ate32rXEYiMZlYi2lhzv5U0S8Jefh8eIgDEkljELZihuFNubKNbeZ5ilfh/AmcPK6MCWWOJWBUtKWFzY6lUW9ydLmuyYpNpFnjTjjg5+wRnslsth57k9TUPdnoddtDY+mmtN0XFMHg2A7vvpBcNO4uoP/1prp5mmbgHbFCsj4h0C3/LQKLhRYbjQg72FOWJxJZyeV8mctRK2MddXxnCMJxKNniyq40zgAEHowHzA+dEdnuxMUCgyIHktrfUD0Fd9NtiXGjkw4c+W+U262NC5iDX0QMIhFii26WFKfa/sPC0TSxqEdddOdc8ZvFHKsPGzGrOLhF+Va4IWNM/Diuleb5GWUXoSxe/9tHpVVjuIYXCyZJWZmG6ry9TXTUy864T2owpPEJx/wDafvtReNleRvkNwx5yodIu1WAYALEfXxUz4nsYJMMMThmzArmMe58wD1HSubRcLCJ4ulNHYDti2Ek7q4MMrqDnNgnIkdNN6t+2XZdPxvts1gF9BVrBw5iNjQPEZxFK2XUZza2otflTZwPHs4AMbW62qR4XPZDHE5IoxhrGiImtTDxfhoy5gLHpS4grzsuNwlTFyjx0w2J71M+EuKDhbXSrWFSaV/QgV+KcN3pQx0GVq6VxKDQ0lcVwl2/npXreHlfsZDuhc4riAirpytpckk6knpvb2omNgY4soYeG5zC2pY/L1FgNfWpcRDck2/sVtiRY22ygD6DX7k1XjfKTZ6nkJwxKJCErdBXgrZVJ2FUOR5oXBLYVlaR4d+lZWHWCYlzm0OhNN/Zme0TjUqRsNr0hY3hLq9sx3rs3w+7JgcPs/wA7knMeXSpp4500u0etky/bo5+uBb8SzEc9qmMchfy6U39oOyMsR71QGQA5iDbKo1JIPkK5nje3shdvw8d0BtmtuOvr5dKGEZUrQccsYxVdnSewIeGSRJXfu3XRcvhLHTe2mlL3xB4pkQ4NNIg4JXqB8vsbk/6RS5gu2MjMAVcgizXU+Ik/oA+X3N6F4xjTLIzsbkn7DQCnwju/gRJ2y84J8SGw0AiZSypopB3HK9SYHjks4OKkJvdwig6KtgD6sS1yfKkLEy3NdDl4I0XCUOobIrtbezHMfsRRS8jjSftiHjV6KqSTvFFzcnp5H+lDzDZbmw2G9v6Vpw0MqkkhvMDpyvUWIxDnVVN9ugrJzvaLcWPiqY29ke0rYV8uQSJKVVgzFbXPLlzp+7X9tXwIhVMMZDKptd8oUpa4Ngb71xeSOQx3UEkEZtdPr62pqxOMMuBwbzy90yNMgcXkF/CRn5pcDathb7F5oJbGrg/xFxcx1wa2vbSQg/8AUKaeH8eXExzK0bxmMEOrjqDsw0NctxuKxeGWKeF0lQHVk1U+TAbUfgO3U8zzRyZY1dNWtqCRsKfKCitMi5NvoV/x1jp1/mrnA8RJpdhwv5hF7gHfrTHhIxavNz400JaLMcSY6Uo9pcARP3mQlXsS3Q7a084PgaBO8nl7tTqqqMzsOtuXlVJ2vxUEkHcYTN3mcEM7WzZQbgry6a0jD42RO/RR47eOaYvSLmS1F9heDxTT93KjuiAOcovorA+K5vlPlS3heMFDaUFTzBGo/rTz2J7HyYkSTxMYwU/KkKtZiTZtelv3p8L5Uetma4WmL0nGQZ2yDMBI1rXOgY2H0rp/ZftXEBaRWXbUqedJ/wD7anwL+OMKi+Iy7pYak5v431qi7S9vFd1/MLDbIumn+bkNLDrV+SHGmmebCSScTp/GO2uHlvGvQ2bYXXe5O3T3qmXCKxAVgWbVQSNRp09a5g/aMSrZfBkUgFSAbk3Ou5BGnlaj+zvFYsoM1y+wOdgbk3B0002096kyYYz/ACRzhGXZ0nhPDjK+VGViPmA0Kkcj51a4zD/h1zSuqDzNvpS32c7SSljYoDZSLEBm1OjFrXvYfU9K578SOJYzEY7u8Sci2GRQDlCHa19+YJ6ilx8WHoU8KTOmSdocHIcn4hc3Tf8Aml/tAqKwVHD3Fyw0sOlc1Xs8B+tqbUjCIq8kUCjlijhVopxYE5KiLENchepH3qWfDFnY9STUfCI+9xAuLql2Ptt96duFdmu+BeRxDCvzSGw9lvQ45NaXZnmO5KIjPCRVlwuPSuiYPstwuaypLnY6C0niJHQWoHivYE4UGSJjJGPmB+ZR103FPfJLZI4FDFhdK8q2gwtxcWsfOsoLYHCQiYnDZ5wWbLzFdW7CcZmeEIEzKpsX2AHr1pB4dwEYrFRq9wg1cjfKP6102Xifdp3WHQJGosLDl5Cvcywbk4pfsxSXFNsh+I3FbcOxKru0TLf10rhxwYjAjsPCNfXnXVuNNnw0yvqO7JF+o2+hrk2IDO5DIbjbQ6+f1qTyMaxJIr8STnsnw8HivqAoJ86ExDaVNEuRvEGudL6npv0ofFp4jr7dKkvRTNbsAsM4vtz9OddTwPxBwrZcNiVaMMoj7zQxm6ga8136EaVy/NY300oXFsXY87iglihkjUv0TTtMcOM4NsFK8JIcKwysDcEMMw+x+tCjiNx4vDyNv70pf4fO8pCF7l7Bcx0zroASdrjQH0q5wsVyUkUhhoyMNQw0OnWl5IOKT9F+DKprfYXHjHi1zWSxGqeFr8mvuKEm4pL3QiCllLB7AE6qpGnsaJwvDlMgQIl28K3te7aDU7etMvA+0fdLJF3Sp3WVO7ZRnuo8ZkO+5o4yUaYOZN3EV+A8TkRsqEgN4XQ7G/UdfOrng2BlxM/cxgMdfoNLk9KZTwDDz3dA0UmXUqLoSDrb671X/D8yYfHBivhN42O253t6015VPUSVY+KbYTP8OsZC1xGJF/yML/Q61JBwuVGVZIpEvsWU26nXauqcS4osK3bnsOtUnHeMEwAZcpkF/wDSP2rfoNpP0Stq6E7FOCGud1K677aVVYjh+YrIwsSFNwRvbnQ3afHlIny6sRcegOv2pZTEYiULLNnjwqkZiPmYdEB5m1hXTyKMh8Ytob5eEJO6ho+9KajTMdfTf3po4Pw/EwjMoZflUd4xCoL/AOEm1jeub4f4uyYc5MPAIYeQHznoWc/MadOz/wAZUlZUlswYDNcbX0t0PvWTUX6OUmVXxi7Sz/g0w8uS8jK14zcELfmDrry8q4o7dda7B8bOHxFIMRhx+USyvl+UMbW9CddK46enStSBZtE55UXhpXv4Tar7stwqJ0zyC9uWp96vXSEDMqqF9NaTLIkyuHjt7sq+FceaN0F7bgltgD15/TrTXxrCSYuLCzhMxjBVgtsxzAFTY8uVKfF0jlw5CC0sZDDQeJb6jT62q9/Ej8HDmzd67rZQRlCqCNv07ii62DW6YPNwx0myMVGU+IDU7Xtcbb29q34hNZd9q9i4hG0whU3dEJY6gFr6hb6mw51rjByqfyJuUqZZgiuLY99luz2ThocqA8xMpfnlJyoL+mtuVUvbDizZFhvZFsAuw/70y9gXc8MZDqudwBfVNRbT/Dek3tYp75gy3vY67j+lPxSUJOl2jzpQbzbF9HyMGRiGU3BB1B8jXdexHF2nwsffN3jODqbbW2auGx4iPNsCSLW9Kc/h3xju5JmuzMEBWLlpRqT6Y7LG1pFbx3G4mLFTxxfJHKyr6DUfv9q8oybiQkkkdlszuzEDzNZXcEKpl/2Ng0kbnoKvgv1qHsv2emRWzpkzEWuR+wvVw/B1XWSUADkK9WeaFu2edHG/g59297R/g4fCoYzFlAPIW8R387Vz6bEuxsLrYC52OvKx2rpvafieF75DFCkkkYNppPHk5+Bdr+ZpO4/2bmxKR4mCzswKyoTYswdhm130qHO3kdl+CSx6FdsQ0ZO5v1Oo+lFY8AnMOYB+ooMcDxJkEJgKte2Xr71f8e7Py4eKNpMpD+G67KwF8vnpzqeMXTHTmmxWYa17FBdr8q1yk1ZQYbKK3H2TyiCR4UFbW0/Y9fWrrF8XWVIxLEzyoAvfRsFd9bLmBBvpp1qti3I96mGJ7srJr+WyuLdUYEftT7/5a0dFNbR1Ds1hcMMDiisRWZPypRIQzLqL5XGhG+2xFjTbwnAYfH4aOWaJTJbKzWs4ZPCbtudgdetUGDwaKfBfuplzoeTLJ47NffU/WrPsrOwkxCLZmBWQKfCSGFiOmhW3lemZMKjBMBZHKTRqvYaWKfvMPOTESc0L+Yt4SP5FL/al5MMFbumVjfMSPDe9rhl0saf4MZnHgJD6jKRqCvJhyt1pR432yZpMPh5F7vvZxFKjC6lGUgkepIsRUsYqNuI7nf5HnY3HNjoGjkb82PYnmOX9KTu2/aPEx4pkZ8vdALlGq2A0v7G9eQNLgcU2QkPE5U/5gDzHQixqo41I2JxZZwWaWRbhdSQTqFHoK2OWXDixn0Upchgg4I0z4YTgXnRpSouLRIdLjq1xpVl2vVbJENl+ZRspO30GlRcY4kYuOeIgxjB/lKv6UXXKeracqpOJ4BpJO8ztdnzanKNtdvXn0rzPpzl5XJvUVr+2Ng04fsoMfAi6WJ9qW+LxqBdbg+VMmMMrOSpJTa3L1oHFYMsjKwCkjf1q2MpdMPLBNaDOxfEmxUE+CkZSrLmTMde8UWS3Wk9eGsJTEwyMhOa4+W25PSr/AIPh/wANIjxqHkDgKW8+a26V0ntj8OGMIxKaTSRhMQqgEMCQwbyYZRf0o7sk4V2KeB7PhYst7EDUX0N9PetoeFL3DJmuo5+Y6HnXvEUZlsr2vYXX6G1S4oQLGBIXzqLALazWGn6dKki23s9VpVoj7PYeJ5R+pn01sLFRoPewq57amDCd0sgOYsRmS4ygaOfroPrSAMaYCki6sHuVuQTbUAW6W19RQXE+0M+JCiZ89mZhoL3kILXbcjQaX0tVULe2QZsijqJL2j7SmfF9/HnUIqImdszZYxbxNYXvrv1q5wXaNJl8XhbmOXqKSZBYmtQ5Go0rp41MVizSx9HYPh722jw3etOGaOSUQqQR4bICSAd9+XWrb4i8NKSh9wygXHl/f3rn/Zmd0giYKB3UpdWIBGdgp1vvoFFdA7X9tMOJ0gx0TENFFJ3sTWZWdddOYuPvR8OqO5U+TEGR7E2H2po7E4SQu7x/MEJ+ulv3qV+z/DpEEkOPKBjYCVVIv0NrEU/dmMBh+H4WR+8WUuQCw/UflAA5C9FGD9hZMqf4iB3Z1voedZXQ+K9hExMnepIYwwF1tfXnXtC8aAWU53P2jnYn8xgL3sCbXtqfff3qCXisz6NI1vWhFXUj0qUDlRgUbILVfdnceY4JARrmLR32JNgQfQ6+lUSrV7wFhkYHbMaZBWwZOkV+KwZUZg131NzqQ19/50o/tdjO9wUdxchg7HkCUK/c/vWuIIWQ31AI0vyPIHzqbi0YbBS2tot/oQf2uKdCCpi5S2mc3w0OYi/M39ht96NJrXCrqT0AA/v3+1bGpkqHAWJ8JDex968kXMLURio7qRQvDnvf6fSj7YPTOpfD/i3fYFoGN5MMcydTE5287H+Kt+H40Q4yGW9hKTE/q4up+qj61zLs5xEwYlHvYG6tckAqwIN/sacOOEthu8TUKVlUg7Zdarxq8Uok+TU00dV8AfMFGY6Mwtcf8XOuP/GDiCDG4cpbNHdm9Q4Iv/8AmiviFxeN1jkid4sSURrAnLIjj9wftS7294iMVi8MiWUrh4kLP4PE2pL3+UDr51CkUF/xjByT4hpSoAlCyBv05GAsQT96WYsW0OKWVLXickHf7GujcflhnwGSOdZpMMI87Rm48XhIJHI/xSNN2WkkXMDGiG93lkCDTfS+Y78hSG0nS7LIvlC5OkK/aHjU7YlcSzs4XQ6jRToVHQWO1NJxufCCRdbgEaXNm0Itz/7UPNwrh4iMcuLXN+ruYmYm3LM2nvaqyLtBDDE0WHhbIP1zOXc21NgAFT0FdODk1JLYvDmjjuL6AjxAoGGpY735e1t6hwaPK+QBnY7IoJJ+n71LNhlWUme8a2DBUF2kDC4CE6A73J2tRPDu2cqHuMDh0VpTlSwLyepbdj9AOlZHFK7ehk/IjX27GrhXYN43DNkzC2rOTl8gqi4NXfbrjj4Phki588kz5SwGXMXOoUcgFFverLgPCpI0UzOZZivia9wOoAGg8yK5/wDF/isbvFAsgIiDyMFIJzAaA66E1X9KMI2QvI5OinwM7GIFyFbdbDQDpQ/E+0DZPkToGJ1PtStDG8jBULMdbKD033PIV7NgHRwGFmIBUXB+bQeWpqNYd8i3/KajSQyY3gRk4emLjR2yswmdiCFubDQbDMRyuLjWlnarCXFzxJJhWd0QuO8hzeHMOoHt9BVe62PvTiOTTdg84GhqEC9GutwRWRYMnxWuo+Y8uo9za1cYvgaOAYF2MMaasyEEE2BMp00OlwLVRcc4g087u25a1r3yhfCAL8gB96cvhnwSWbGQStcQxyKWY7MV+VV68h5AVbdsPgjP3zvgMs0Zc/llgrxk6kXbRhrp60dNU2gm718HKM3Wum9gZ3xPDcRh82qkNGSfkYEMv+knQ9L0hcV7PYjDEieCWLld0IHs2xozsPx84XFITYxyDu5AxIUo+hNxsRe966Mtg0No+JuMFx8pBsRc7jQ/esoPtNgfwmKkjILhiHR98yOoIJtpffasrbODoNWPoKmNVvBpsxf1G/pVrlpSdj2bJVvwTZh5/wAVTQnSrjgjfN7Gn4fyE5OiKX5mub2J/p9TtVlgoO8gmTmUfT/SarCfG3KxO3K/P++tWGCiDRShiVW2pU2IA10PtVENSAn0hAgFkHmL1gNSztrptyqJlpD7GejVWoSOPLIw5EfzRB0rVXBN+YrEqZy2bMuhq/4NxUvgTGxBEbFPUWJH9+VULaf35VYtwruMBGxvmkLO/lf5ft+9UQu3XwLyVqwrj5Ly4VQL5MPDbzuC380rcb4j3uMme1wzsBboDb+KdOIwfn4M3IMkEGZlGYqqg5mCjewA086R8bwzuJ3TNmUG6tYjMpOhsefWpJXSaCv0Pfw17Q4GBZY8Q7oZ7KwMZyZRf9Yued9tLVVdtuACNxPh5/xGFlYhXBuY33KN522PrS/Emn810/sP2cwmLwDwGVu9cMxRb2QhhlaxFiRYc9qyq2HdqjkrR1IyWQ+lWXaDgUmFxDQSjxJzGzDky9QRb70IFvYHmRf0vrTErYmWkzftOSY8Pfktr9bAb1RxTMj5kJVltZlNiLdCNRTD20I78IPlUbdL/wDgVSJGALnnrauzL72rFeP/AK1+yz4h2+x00Qiec5ANWUBXYf5nABNvalvAyqGJYZlIYEA2PiFrqTzG+tE4oXFhzqJYANhr1pbbY9aDkjigHe5+8ew7tdPCSDcuBfbSwuNbVVyztIxZiWPMk3OlF8S4e8T5HFmsDuDowuNq8XAOYncLdUy5mFtM5st/U1zdqjQRX169aIc3/rUZhsvmRWkEn6TvQmdk+HALKCbAkA+QJsT7U5YThCrw7HJoZYJAX6Hun0IHQqWpJO/9710Ds7P3uIkjNrY/B3Fv/lVSh/6kP1o4GrQ09iuPd/hwHQRSRADKoyqU5Mg/T5jrTP2Y7UZcTiUlNs6LMt9yV8Le9gunlST2RxSzwK9rSIO7frmUWP1oftbdJI3UkGzC48rf1r2ZYlkxKzz4y45GN3EvicB4+7EkJYo8bWNmG1geRGvqDVTxPinAMSA0uFKOdzGpQj1yEA0g4jEGxHXX361WYl9/b71NPx4UUqcjtDz4XDJFGR3sZjRoWkUyMImHhXON8pzD2rKh+H/aqOPAxpPEzFSwRsmYFAdLG2muYW8qyoHiV9FCyMQ+E4PIp68/WrG9YU1PXespC0UsyHcirXgreMjqBVUg8Qo7h7WkB8jVGJ7EZOjcjxsfMn+/TehOLcSKRmNd3tfyUcj5neii1iWNgNT9De380r4rFZmJPM0662A96Ir9a3ArQNWyUqzdkMo6UG2JyVZMlQ/g8zBQLkkADzNc02YtFY2MY7iwovEdoXdcr3I00bUabUTieHmN2QjVDlPqNDQcvDwdqGprpmN2Pnw3x8WJltJczxxlUe+hiDKfZlNh6Wq3+I3Zfv4O/UjvIASb2GaM6sLjmNx70n/C/hzDiKMugRJC3oVtv5kj6U6/ELi6x4Ros35ktgBzCgi5PTa1UYleNqQqbfNNHJ4GK8/arA4+eX/eTSkf4c7W+gNCEg6/bzojDoT/AEqZIftjRLgExHDVmlYzthHbMiP+asDiwDM36VezX10JpLQaDrp+9X+G4hKsckSEKkotIbC5HQHcCqSSM+IDWwY+yi/8U1RcdgSd6YDxjFd7PI/Um3oNBQNta3El6kyZRcjep5/c7MSS6GbAdmI//S5cU7KZXbJChYLpGR3hAJGZrE2H9aU3WthK5GW5KqWKqdlzb2HKi8DhhJJGjNlDMqluSgkC+v713fRoNM7OQzkkhVUX5KgyqPYUK62HlTDh8EI5u8MbS4aOazEroyBrG9tL2I97VTY8qzOVGVSxKr0FzYUTVHArDag5d79KLZetQzJQmo9V8wpj4NxLukws4/8A58SVP/DIA4+6vStC2U+tXeAS8GJj1N41mX/ihfxf9LNWrs1DjwX/AGbis8GyT3dOhDfmIR/pYij+23yRHo5H1FL3FJgh4Zi12MaxuerQtY388rfamDtu14k8n/ivY8ad4mvgiyRrImKrH09aqMU93Uep+lGmW40+lAY2Bo58rjKQqnkdGFx9qDLNDUjo3YHtn+HwpifKbSMVzDYMFNh5Zix96ypOwXZ/h0+FL4p7S94wtmy+EBbfvvWVK6sagSYbHqKwVIdUv6H/APWtRqtRx6srZuVrJH8Sedx/FSKtR4hbFbb6+3nRx0xctog4pirIEG7Cx8lB29+dVBraeXMxNaUxgGEXqVRpWqLW61iObNGFMPw84X3uMV2F1iGb3Oig/c+1UDiujdggmHguxQtIcx8QFhbwg+2tvOjXewGIHGmJxM2mneyc/wDMaALWo7iTXmlN73kfUdCxoRhei9nF72AxhTGg5rKUkzAbEKhYC3PUVS9qONficTJKAQrZQoJ1Cqttfe5qLCTNG4ZT1+6lT9jVM72uvtS5tpUd/IWk1iL1ZwqCARz86WZiRzNX/D4+6/LY65VbX9JcZiv3H1pUXsYmGqLf0oDiSEEkG1xbTTfT77VYrY7f+KyxU5ha41BIuL1SvuQuSFKGPxW/vQ1vLq2uvOpsVgWjNzYjqPOgyfEfIVI9GtNG+H+2tMmEwEPcIGkiZnbcKc8eb5QW2v4flIsAb9LrUZ0AFNnBsFE7LERn71VYhc7OCRo1hZY7E6bk386ZjVs5AeJkSOFonjkYMLxPnYZGBN1db5GsQdhf61UyO4gZcv5RcEtl/WoNgHtvYk5a6bxyDDrw2eF2AnS0yIwIbRlUlbgBr2a+WuZyRymA2uYhIBa+neEcl3uVvraiyaZwAYv76VAyU2cJ7CYvEarH3an9cnhFvIfMfpTPhfhXFGAZpDKf8I8KX/c0tRbOr5OSTxDU9KuOy8maQRkDxZkNzbwzKUP3yn3pv7S8Ii0jQKqggm1tADc7UmwcUOGxyzgBu7dWKkaFdLgjzFxQp7oPjRe4fCNLwOS48WDxN/MK4yt9DarjjOLD4OJ97hD721+96P7MYVZP/VIU+SWVso8pEZl/g+1LnDp8/Dyp3jJW3PTUV6HjS01/BPmXTAcLjTBIkqqrFDoGvY6Ea29are0XGTicT3rIqtZQQt7GwsDrR+I8UV/SlzFHx+wrvIlS0ZFWXWGbT++gr2osDJdOVZXJ6N2dDmN7kbEbULE1exzHLbTQkfyK1ijy6b+deemXNBsS+9VPEsfcsAdAcv8AJqxmxHdxs/8AhUkevL72pGwcMgzZTdmObXbc3ouVC6ZaoK2C15hUcjxKAfI1IFo7syq7PYxWxFYKwuACTtWgNkGOmyJ5nQe9RcPmjEJjkLizlwVAa4ZQpBuRY+Ea+dCyyGR77AbDyqTuN6XLZydBqkW8O3K+ht51mWtcN8orfrT4mMjIqoxS2kb1q3eqvi6ZWUn9aAj6kfxWZPxOLDsVwMYzGKrf7qMGWTzVNQv+o6el6ixOJMju53di31JNdB7HcH/CYCV2W0ssbu3UDKcq/TX3rm19BXTxuEVfsCMrLXhjZgTzFgb+lGmgOz4LZlGrE6elv4q4m4c4UnTbbWshNRH8JTVpFFxT5D9PpS7pZr+lqYsakjYfOyhQWIWzXvl3uOVLg/mkzpu0DO/YRDGCBypy7CdsIsHIxnRmDKFV1ALLby3bpvpSmqab1tloo62CdUbt1w3EQImJBbcFGjLFLc8w68spv1rmvDsdHBiBKQ7IrNlUFQ1tcvzC17b0CwPlURiJ318uVdybOOg4j4xnLaPDa9ZJL/UKB9qXuL/EjFzrYZIt/wDdA3PuxNL+XSoXrnOXyDQZwfihBZHJOfUE6+I76nrQ3HoR3/qqn6ioFbKwPQg/erDtIv5iEaBol+xNLSu2M5aGP4XcXb8TIpF+8UG17axCw+2le8RwXcY3GQW8LMJUH+V/EPs1valTgEwWaJiSozrcqbGxOtdR7c8CYzQ4lSCO6aN265dUP0Nvaq/He0BLasScAi9zig4DFY7of8JEi6jzsSKUsYPECKdcBwxpJ2iQXaSNwqg6sQucD1stUnGuz80BHfQvGHHhzqRfndb8xpR5Vca9i4sCwYOXQ21/pWVDCxUEHTWvKmNOjLuRzOv0qWDUGoAbt6GicMujetJ9l9AHaGe0SptnYfRdarsBDqfICpu0PiktyQW9zqa8wOgv1ogK2HJFatpcOrWBF9/XTzrxNd9qmLgfQ+1bewmUkxddj/NCyhntc/0qzxA296iC1tCqQLBBaiMtSKtQz6H2NGkC6o8gbUj3FSmhkTW5NrbUQFI50yL9AUaTGmHh/ZQztgZXH5Qhdm/zFZ2yD9j6Us4iVhyB97Gup8D4qs2Cw6iJ4u7TKM+U5xp4lKnYm+9qZCPOaVATdRZB2l4gIMLIx8TODGoPVgfsBc1yVqdPiPiTnij3AUuR5sbD7Ckqt8qfKdAYlUS37Mm019vC1/tV/FiLoxvexalbhciLMhe+W+thffTb1q94rxFIQYwbkA+EXsuY3O+/SvNyL7k0er48ksbsrJ2uj3PhBJA5UtQix1qwxfGS8eRVyjmTub0FDFeij2TZ5Rk1RN3v/atworBEK1SK3Wm7EWZz/atX51Jl/wDNQyVjONctRyJUoF69Y6VhwE632o7j+PSXuspJyR5TpbXy60K670RxjhnciM2tnUE/QG4+tC9GroBw5IsQbEag+Y1rr+N7YwycMh7yRcxF3TMM4yabetcmi4e7ICNPXe1evwnW5P0tv70/Epx2kY2mqLg9o4hNHLDIySRurLnXS6m+pGwO1fQsiYbimBTvAHhnUMCDqjc7NyINxevlyXAgG33p9+GPxIOBgnwrgte74foJDuD0B0Pqp610nJyt9nRpLQZ2h+CmLScjD5ZorAq7MqN0swPMW3HWspdl4pM7Mzu7MxJJLHc+9ZT/APHkDzRdP8xo0OBc8tz7CgZgLef986gnDlcpbwnl1qCrLror43Duzc2JJU+fSjsNCAPrQcmA2K3FvpRWCnuoPUUb0AgxSNta8kHrWyk9BetSTzA+tc0agOaojUk21RNTEKkbLQeMxOUqN7308zRinaqvEteZfK9cAwmFNbm5bppYeVTOeutbIK8dtP8AtRxOYXwLg34vEpCWyBjqwF7DyHM10ZMMsfgT5Y/At+i6C59r+9JfYKNnxgtcKgLswNgAoJHuTYWp0iNW+L3Jk+bpCD8QT/tY/wCWn80rU1/EFP8AaV84l/dqVwKkzr/0YyHSPb1Fim8J/vepTQ+N+UDzpL6CBANh51YLGOlr0EE1qyYa0MDiMrXlq3vUbeXOm1owxgN/KoLE1vJc861vSmaeEVrl0rc1rmrDiKQdas58CI+7ZgfHEjKTcgjYlb8gQR5WqtI966DxrgBTg+FZrZ45GB1vlE2ttNgCBp503Gd6E4yVGzNbSt/w/nWLCBVVSYukA4i51IqvdiDmGhB061fPGLEWqmnjIOlTZoOOzYvZfYHEB0DbE7jzryl/DuwBsSNeXWwrKYvK0bwR0iRfFWMgvsKysqSJWaYxR3T/APCf2oDg6jKNKysrZejoFyFFRsg6CsrKJmgmNUXGlDMulZWUYiXbNsottVRIg74adaysrJGMtcottWsii505VlZRROGj4fDwYo8+7bX2ppA196ysqzw/+ifP0hB7fqPxK/8ALX92pcKDoKysqfN/sYyP4o8yjpUWJQZl0G9e1lIfQRAyDNsOdGZR0/u1e1lZHs48Kjpzrx0HQVlZT30A+wR0GYaCvWQW2FZWUn2GYUHQV6yDoKysoWaD5B0FdChN+DyX18a7/wDMrKymYzvQpIo6c6lVB0FZWVdDon9mkqDoNqpcSgudBWVlIz/iHHsiRB0FZWVlQhn/2Q=="/>
          <p:cNvSpPr>
            <a:spLocks noChangeAspect="1" noChangeArrowheads="1"/>
          </p:cNvSpPr>
          <p:nvPr/>
        </p:nvSpPr>
        <p:spPr bwMode="auto">
          <a:xfrm>
            <a:off x="0" y="-884238"/>
            <a:ext cx="2476500"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2" name="Picture 4" descr="http://www.looklocal.co.za/looklocal/media_stream/looklocal/1/6928211/images/Mandela432.jpg">
            <a:hlinkClick r:id="rId3"/>
          </p:cNvPr>
          <p:cNvPicPr>
            <a:picLocks noChangeAspect="1" noChangeArrowheads="1"/>
          </p:cNvPicPr>
          <p:nvPr/>
        </p:nvPicPr>
        <p:blipFill>
          <a:blip r:embed="rId4" cstate="print"/>
          <a:srcRect/>
          <a:stretch>
            <a:fillRect/>
          </a:stretch>
        </p:blipFill>
        <p:spPr bwMode="auto">
          <a:xfrm>
            <a:off x="5940152" y="114928"/>
            <a:ext cx="2987824" cy="2233952"/>
          </a:xfrm>
          <a:prstGeom prst="rect">
            <a:avLst/>
          </a:prstGeom>
          <a:noFill/>
        </p:spPr>
      </p:pic>
    </p:spTree>
    <p:extLst>
      <p:ext uri="{BB962C8B-B14F-4D97-AF65-F5344CB8AC3E}">
        <p14:creationId xmlns:p14="http://schemas.microsoft.com/office/powerpoint/2010/main" xmlns="" val="2519626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He </a:t>
            </a:r>
            <a:r>
              <a:rPr lang="en-US" b="1" dirty="0" smtClean="0"/>
              <a:t>became the first black </a:t>
            </a:r>
            <a:r>
              <a:rPr lang="en-US" b="1" dirty="0" smtClean="0"/>
              <a:t>President </a:t>
            </a:r>
            <a:r>
              <a:rPr lang="en-US" b="1" dirty="0" smtClean="0"/>
              <a:t>of South Africa in </a:t>
            </a:r>
            <a:r>
              <a:rPr lang="en-US" b="1" dirty="0" smtClean="0"/>
              <a:t>1994! Boom!</a:t>
            </a:r>
            <a:endParaRPr lang="en-GB" b="1" dirty="0"/>
          </a:p>
        </p:txBody>
      </p:sp>
      <p:pic>
        <p:nvPicPr>
          <p:cNvPr id="20484" name="Picture 4" descr="http://www.findingdulcinea.com/docroot/dulcinea/fd_images/news/on-this-day/May/Nelson-Mandela-Elected-President/news/0/image.jpg"/>
          <p:cNvPicPr>
            <a:picLocks noChangeAspect="1" noChangeArrowheads="1"/>
          </p:cNvPicPr>
          <p:nvPr/>
        </p:nvPicPr>
        <p:blipFill>
          <a:blip r:embed="rId2" cstate="print"/>
          <a:srcRect/>
          <a:stretch>
            <a:fillRect/>
          </a:stretch>
        </p:blipFill>
        <p:spPr bwMode="auto">
          <a:xfrm>
            <a:off x="1329523" y="1505321"/>
            <a:ext cx="6410829" cy="37958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rot="20082896">
            <a:off x="3245419" y="3862516"/>
            <a:ext cx="3248581" cy="923330"/>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Legend!</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0486" name="Picture 6" descr="https://encrypted-tbn0.gstatic.com/images?q=tbn:ANd9GcTKzOywibhY1nv-lncFD-vN2f6z-0czeos9tQ55xNnDSd6gFjmjyTVo_Mm4"/>
          <p:cNvPicPr>
            <a:picLocks noChangeAspect="1" noChangeArrowheads="1"/>
          </p:cNvPicPr>
          <p:nvPr/>
        </p:nvPicPr>
        <p:blipFill>
          <a:blip r:embed="rId3" cstate="print"/>
          <a:srcRect/>
          <a:stretch>
            <a:fillRect/>
          </a:stretch>
        </p:blipFill>
        <p:spPr bwMode="auto">
          <a:xfrm>
            <a:off x="0" y="1340768"/>
            <a:ext cx="1979712" cy="1883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8" name="Picture 8" descr="https://encrypted-tbn2.gstatic.com/images?q=tbn:ANd9GcRHsxmbwved6lTkRvzRb5Bz5zf8B6352GZ75XmZ4tad7aMqjTV-"/>
          <p:cNvPicPr>
            <a:picLocks noChangeAspect="1" noChangeArrowheads="1"/>
          </p:cNvPicPr>
          <p:nvPr/>
        </p:nvPicPr>
        <p:blipFill>
          <a:blip r:embed="rId4" cstate="print"/>
          <a:srcRect/>
          <a:stretch>
            <a:fillRect/>
          </a:stretch>
        </p:blipFill>
        <p:spPr bwMode="auto">
          <a:xfrm>
            <a:off x="5168883" y="4913784"/>
            <a:ext cx="3975117"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44551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2792"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smtClean="0"/>
              <a:t>One minute Challenge</a:t>
            </a:r>
            <a:endParaRPr lang="en-GB" b="1" dirty="0"/>
          </a:p>
        </p:txBody>
      </p:sp>
      <p:sp>
        <p:nvSpPr>
          <p:cNvPr id="3" name="Content Placeholder 2"/>
          <p:cNvSpPr>
            <a:spLocks noGrp="1"/>
          </p:cNvSpPr>
          <p:nvPr>
            <p:ph idx="1"/>
          </p:nvPr>
        </p:nvSpPr>
        <p:spPr>
          <a:xfrm>
            <a:off x="457200" y="1600200"/>
            <a:ext cx="4186808" cy="4525963"/>
          </a:xfrm>
        </p:spPr>
        <p:txBody>
          <a:bodyPr/>
          <a:lstStyle/>
          <a:p>
            <a:pPr marL="0" indent="0">
              <a:buNone/>
            </a:pPr>
            <a:r>
              <a:rPr lang="en-US" b="1" dirty="0" smtClean="0">
                <a:latin typeface="Aharoni" pitchFamily="2" charset="-79"/>
                <a:cs typeface="Aharoni" pitchFamily="2" charset="-79"/>
              </a:rPr>
              <a:t>Speak to the person next to you:</a:t>
            </a:r>
          </a:p>
          <a:p>
            <a:pPr marL="0" indent="0">
              <a:buNone/>
            </a:pPr>
            <a:endParaRPr lang="en-US" b="1" dirty="0" smtClean="0">
              <a:latin typeface="Aharoni" pitchFamily="2" charset="-79"/>
              <a:cs typeface="Aharoni" pitchFamily="2" charset="-79"/>
            </a:endParaRPr>
          </a:p>
          <a:p>
            <a:pPr marL="0" indent="0" algn="ctr">
              <a:buNone/>
            </a:pPr>
            <a:r>
              <a:rPr lang="en-US" b="1" dirty="0" smtClean="0">
                <a:latin typeface="Aharoni" pitchFamily="2" charset="-79"/>
                <a:cs typeface="Aharoni" pitchFamily="2" charset="-79"/>
              </a:rPr>
              <a:t>One thing you </a:t>
            </a:r>
            <a:r>
              <a:rPr lang="en-US" b="1" dirty="0" smtClean="0">
                <a:latin typeface="Aharoni" pitchFamily="2" charset="-79"/>
                <a:cs typeface="Aharoni" pitchFamily="2" charset="-79"/>
              </a:rPr>
              <a:t>learnt this morning</a:t>
            </a:r>
            <a:endParaRPr lang="en-GB" b="1" dirty="0">
              <a:latin typeface="Aharoni" pitchFamily="2" charset="-79"/>
              <a:cs typeface="Aharoni" pitchFamily="2" charset="-79"/>
            </a:endParaRPr>
          </a:p>
        </p:txBody>
      </p:sp>
      <p:pic>
        <p:nvPicPr>
          <p:cNvPr id="12290" name="Picture 2" descr="C:\Users\dfew\AppData\Local\Microsoft\Windows\Temporary Internet Files\Content.IE5\2WKBJ8VG\MP90044234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260648"/>
            <a:ext cx="3995197" cy="60104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1409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43000"/>
          </a:xfrm>
        </p:spPr>
        <p:txBody>
          <a:bodyPr>
            <a:normAutofit fontScale="90000"/>
          </a:bodyPr>
          <a:lstStyle/>
          <a:p>
            <a:r>
              <a:rPr lang="en-US" dirty="0" smtClean="0"/>
              <a:t>Which </a:t>
            </a:r>
            <a:r>
              <a:rPr lang="en-US" b="1" u="sng" dirty="0" smtClean="0"/>
              <a:t>Extension</a:t>
            </a:r>
            <a:r>
              <a:rPr lang="en-US" b="1" dirty="0" smtClean="0"/>
              <a:t> </a:t>
            </a:r>
            <a:r>
              <a:rPr lang="en-US" dirty="0" smtClean="0"/>
              <a:t>do you want? </a:t>
            </a:r>
            <a:br>
              <a:rPr lang="en-US" dirty="0" smtClean="0"/>
            </a:br>
            <a:r>
              <a:rPr lang="en-US" sz="2800" dirty="0" smtClean="0"/>
              <a:t>Just click the one you do!</a:t>
            </a:r>
            <a:endParaRPr lang="en-US" sz="2800" dirty="0"/>
          </a:p>
        </p:txBody>
      </p:sp>
      <p:sp>
        <p:nvSpPr>
          <p:cNvPr id="4" name="Content Placeholder 2">
            <a:hlinkClick r:id="rId2" action="ppaction://hlinksldjump"/>
          </p:cNvPr>
          <p:cNvSpPr txBox="1">
            <a:spLocks/>
          </p:cNvSpPr>
          <p:nvPr/>
        </p:nvSpPr>
        <p:spPr>
          <a:xfrm>
            <a:off x="4716016" y="3284984"/>
            <a:ext cx="3898776" cy="2664296"/>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‘After Apartheid?’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t>Is South Africa equal today?</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1" u="none" strike="noStrike" kern="1200" cap="none" spc="0" normalizeH="0" baseline="0" noProof="0" dirty="0" smtClean="0">
                <a:ln>
                  <a:noFill/>
                </a:ln>
                <a:solidFill>
                  <a:schemeClr val="tx1"/>
                </a:solidFill>
                <a:effectLst/>
                <a:uLnTx/>
                <a:uFillTx/>
                <a:latin typeface="+mn-lt"/>
                <a:ea typeface="+mn-ea"/>
                <a:cs typeface="+mn-cs"/>
              </a:rPr>
              <a:t>A journey through photography</a:t>
            </a:r>
            <a:endParaRPr kumimoji="0" lang="en-US" sz="3200" b="1" i="1"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a:hlinkClick r:id="rId3" action="ppaction://hlinksldjump"/>
          </p:cNvPr>
          <p:cNvSpPr txBox="1">
            <a:spLocks/>
          </p:cNvSpPr>
          <p:nvPr/>
        </p:nvSpPr>
        <p:spPr>
          <a:xfrm>
            <a:off x="277688" y="3501008"/>
            <a:ext cx="4294312" cy="2376264"/>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tx2">
                    <a:lumMod val="50000"/>
                  </a:schemeClr>
                </a:solidFill>
                <a:effectLst/>
                <a:uLnTx/>
                <a:uFillTx/>
                <a:latin typeface="+mn-lt"/>
                <a:ea typeface="+mn-ea"/>
                <a:cs typeface="+mn-cs"/>
              </a:rPr>
              <a:t>Fight</a:t>
            </a:r>
            <a:r>
              <a:rPr kumimoji="0" lang="en-US" sz="3000" b="1" i="0" u="none" strike="noStrike" kern="1200" cap="none" spc="0" normalizeH="0" noProof="0" dirty="0" smtClean="0">
                <a:ln>
                  <a:noFill/>
                </a:ln>
                <a:solidFill>
                  <a:schemeClr val="tx2">
                    <a:lumMod val="50000"/>
                  </a:schemeClr>
                </a:solidFill>
                <a:effectLst/>
                <a:uLnTx/>
                <a:uFillTx/>
                <a:latin typeface="+mn-lt"/>
                <a:ea typeface="+mn-ea"/>
                <a:cs typeface="+mn-cs"/>
              </a:rPr>
              <a:t> with words or fists?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000" b="1" i="0" u="none" strike="noStrike" kern="1200" cap="none" spc="0" normalizeH="0" baseline="0" noProof="0" dirty="0" smtClean="0">
                <a:ln>
                  <a:noFill/>
                </a:ln>
                <a:solidFill>
                  <a:schemeClr val="bg1"/>
                </a:solidFill>
                <a:effectLst/>
                <a:uLnTx/>
                <a:uFillTx/>
                <a:latin typeface="+mn-lt"/>
                <a:ea typeface="+mn-ea"/>
                <a:cs typeface="+mn-cs"/>
              </a:rPr>
              <a:t>Is violence ever Justified?</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000" b="1" i="1" dirty="0" smtClean="0">
                <a:solidFill>
                  <a:schemeClr val="tx1"/>
                </a:solidFill>
              </a:rPr>
              <a:t>Discussion with ethical dilemmas</a:t>
            </a:r>
            <a:endParaRPr kumimoji="0" lang="en-US" sz="3000" b="1" i="1"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a:hlinkClick r:id="rId4" action="ppaction://hlinksldjump"/>
          </p:cNvPr>
          <p:cNvSpPr txBox="1">
            <a:spLocks/>
          </p:cNvSpPr>
          <p:nvPr/>
        </p:nvSpPr>
        <p:spPr>
          <a:xfrm>
            <a:off x="4716016" y="1268760"/>
            <a:ext cx="3898776" cy="1944216"/>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2">
                    <a:lumMod val="50000"/>
                  </a:schemeClr>
                </a:solidFill>
                <a:effectLst/>
                <a:uLnTx/>
                <a:uFillTx/>
                <a:latin typeface="+mn-lt"/>
                <a:ea typeface="+mn-ea"/>
                <a:cs typeface="+mn-cs"/>
              </a:rPr>
              <a:t>Free at Last: </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bg1"/>
                </a:solidFill>
                <a:effectLst/>
                <a:uLnTx/>
                <a:uFillTx/>
                <a:latin typeface="+mn-lt"/>
                <a:ea typeface="+mn-ea"/>
                <a:cs typeface="+mn-cs"/>
              </a:rPr>
              <a:t>The day Mandela was released from Jail</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i="1" dirty="0" smtClean="0">
                <a:solidFill>
                  <a:schemeClr val="tx2">
                    <a:lumMod val="50000"/>
                  </a:schemeClr>
                </a:solidFill>
              </a:rPr>
              <a:t>Film Clip</a:t>
            </a:r>
            <a:endParaRPr kumimoji="0" lang="en-US" sz="3200" b="1" i="1" u="none" strike="noStrike" kern="1200" cap="none" spc="0" normalizeH="0" baseline="0" noProof="0" dirty="0">
              <a:ln>
                <a:noFill/>
              </a:ln>
              <a:solidFill>
                <a:schemeClr val="bg1"/>
              </a:solidFill>
              <a:effectLst/>
              <a:uLnTx/>
              <a:uFillTx/>
              <a:latin typeface="+mn-lt"/>
              <a:ea typeface="+mn-ea"/>
              <a:cs typeface="+mn-cs"/>
            </a:endParaRPr>
          </a:p>
        </p:txBody>
      </p:sp>
      <p:sp>
        <p:nvSpPr>
          <p:cNvPr id="8" name="Content Placeholder 2">
            <a:hlinkClick r:id="rId5" action="ppaction://hlinksldjump"/>
          </p:cNvPr>
          <p:cNvSpPr txBox="1">
            <a:spLocks/>
          </p:cNvSpPr>
          <p:nvPr/>
        </p:nvSpPr>
        <p:spPr>
          <a:xfrm>
            <a:off x="313184" y="1484784"/>
            <a:ext cx="3898776" cy="1540768"/>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2">
                    <a:lumMod val="50000"/>
                  </a:schemeClr>
                </a:solidFill>
                <a:effectLst/>
                <a:uLnTx/>
                <a:uFillTx/>
                <a:latin typeface="+mn-lt"/>
                <a:ea typeface="+mn-ea"/>
                <a:cs typeface="+mn-cs"/>
              </a:rPr>
              <a:t>Healing a nation</a:t>
            </a:r>
            <a:r>
              <a:rPr kumimoji="0" lang="en-US" sz="3200" b="1" i="0" u="none" strike="noStrike" kern="1200" cap="none" spc="0" normalizeH="0" baseline="0" noProof="0" dirty="0" smtClean="0">
                <a:ln>
                  <a:noFill/>
                </a:ln>
                <a:solidFill>
                  <a:schemeClr val="lt1"/>
                </a:solidFill>
                <a:effectLst/>
                <a:uLnTx/>
                <a:uFillTx/>
                <a:latin typeface="+mn-lt"/>
                <a:ea typeface="+mn-ea"/>
                <a:cs typeface="+mn-cs"/>
              </a:rPr>
              <a:t>: truth and reconciliation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1" u="none" strike="noStrike" kern="1200" cap="none" spc="0" normalizeH="0" baseline="0" noProof="0" dirty="0" smtClean="0">
                <a:ln>
                  <a:noFill/>
                </a:ln>
                <a:solidFill>
                  <a:schemeClr val="tx2">
                    <a:lumMod val="50000"/>
                  </a:schemeClr>
                </a:solidFill>
                <a:effectLst/>
                <a:uLnTx/>
                <a:uFillTx/>
                <a:latin typeface="+mn-lt"/>
                <a:ea typeface="+mn-ea"/>
                <a:cs typeface="+mn-cs"/>
              </a:rPr>
              <a:t>Discussion tools</a:t>
            </a:r>
            <a:endParaRPr kumimoji="0" lang="en-US" sz="3200" b="1" i="1" u="none" strike="noStrike" kern="1200" cap="none" spc="0" normalizeH="0" baseline="0" noProof="0" dirty="0">
              <a:ln>
                <a:noFill/>
              </a:ln>
              <a:solidFill>
                <a:schemeClr val="tx2">
                  <a:lumMod val="50000"/>
                </a:schemeClr>
              </a:solidFill>
              <a:effectLst/>
              <a:uLnTx/>
              <a:uFillTx/>
              <a:latin typeface="+mn-lt"/>
              <a:ea typeface="+mn-ea"/>
              <a:cs typeface="+mn-cs"/>
              <a:hlinkClick r:id="rId5" action="ppaction://hlinksldjump"/>
            </a:endParaRPr>
          </a:p>
        </p:txBody>
      </p:sp>
      <p:sp>
        <p:nvSpPr>
          <p:cNvPr id="9" name="Title 1">
            <a:hlinkClick r:id="rId6"/>
          </p:cNvPr>
          <p:cNvSpPr txBox="1">
            <a:spLocks/>
          </p:cNvSpPr>
          <p:nvPr/>
        </p:nvSpPr>
        <p:spPr>
          <a:xfrm>
            <a:off x="144016" y="5976664"/>
            <a:ext cx="8604448" cy="836712"/>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fontScale="7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lt1"/>
                </a:solidFill>
                <a:effectLst/>
                <a:uLnTx/>
                <a:uFillTx/>
                <a:latin typeface="+mn-lt"/>
                <a:ea typeface="+mn-ea"/>
                <a:cs typeface="+mn-cs"/>
              </a:rPr>
              <a:t>Free Nelson Mandela: the Music video from 1984</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74642"/>
          </a:xfrm>
        </p:spPr>
        <p:txBody>
          <a:bodyPr>
            <a:normAutofit/>
          </a:bodyPr>
          <a:lstStyle/>
          <a:p>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Mandela’s first speech after being freed from Jail</a:t>
            </a:r>
            <a:br>
              <a:rPr lang="en-US" dirty="0" smtClean="0">
                <a:latin typeface="Aharoni" pitchFamily="2" charset="-79"/>
                <a:cs typeface="Aharoni" pitchFamily="2" charset="-79"/>
              </a:rPr>
            </a:br>
            <a:r>
              <a:rPr lang="en-US" dirty="0" smtClean="0">
                <a:latin typeface="Aharoni" pitchFamily="2" charset="-79"/>
                <a:cs typeface="Aharoni" pitchFamily="2" charset="-79"/>
              </a:rPr>
              <a:t/>
            </a:r>
            <a:br>
              <a:rPr lang="en-US" dirty="0" smtClean="0">
                <a:latin typeface="Aharoni" pitchFamily="2" charset="-79"/>
                <a:cs typeface="Aharoni" pitchFamily="2" charset="-79"/>
              </a:rPr>
            </a:br>
            <a:r>
              <a:rPr lang="en-US" dirty="0" smtClean="0">
                <a:latin typeface="Aharoni" pitchFamily="2" charset="-79"/>
                <a:cs typeface="Aharoni" pitchFamily="2" charset="-79"/>
              </a:rPr>
              <a:t>‘</a:t>
            </a:r>
            <a:r>
              <a:rPr lang="en-US" dirty="0" smtClean="0">
                <a:latin typeface="Aharoni" pitchFamily="2" charset="-79"/>
                <a:cs typeface="Aharoni" pitchFamily="2" charset="-79"/>
              </a:rPr>
              <a:t>I am against White domination. I am against Black domination.’ </a:t>
            </a:r>
            <a:r>
              <a:rPr lang="en-US" dirty="0" smtClean="0">
                <a:latin typeface="Aharoni" pitchFamily="2" charset="-79"/>
                <a:cs typeface="Aharoni" pitchFamily="2" charset="-79"/>
                <a:hlinkClick r:id="rId3"/>
              </a:rPr>
              <a:t>clip</a:t>
            </a:r>
            <a:endParaRPr lang="en-GB" dirty="0">
              <a:latin typeface="Aharoni" pitchFamily="2" charset="-79"/>
              <a:cs typeface="Aharoni" pitchFamily="2" charset="-79"/>
            </a:endParaRPr>
          </a:p>
        </p:txBody>
      </p:sp>
      <p:pic>
        <p:nvPicPr>
          <p:cNvPr id="3" name="Picture 2">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35896" y="0"/>
            <a:ext cx="2061146" cy="1728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994232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29406"/>
            <a:ext cx="7169591"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Truth and Reconciliation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5" name="Title 4"/>
          <p:cNvSpPr>
            <a:spLocks noGrp="1"/>
          </p:cNvSpPr>
          <p:nvPr>
            <p:ph type="title"/>
          </p:nvPr>
        </p:nvSpPr>
        <p:spPr>
          <a:xfrm>
            <a:off x="446856" y="836712"/>
            <a:ext cx="8229600" cy="1143000"/>
          </a:xfrm>
        </p:spPr>
        <p:txBody>
          <a:bodyPr>
            <a:normAutofit fontScale="90000"/>
          </a:bodyPr>
          <a:lstStyle/>
          <a:p>
            <a:r>
              <a:rPr lang="en-US" b="1" dirty="0" smtClean="0"/>
              <a:t>How do you end the cycle of revenge?</a:t>
            </a:r>
            <a:endParaRPr lang="en-US" b="1" dirty="0"/>
          </a:p>
        </p:txBody>
      </p:sp>
      <p:pic>
        <p:nvPicPr>
          <p:cNvPr id="19458" name="Picture 2" descr="http://www.featurepics.com/FI/Thumb300/20090701/Cycle-Fears-Pain-Anger-Grief-Revenge-1234514.jpg"/>
          <p:cNvPicPr>
            <a:picLocks noChangeAspect="1" noChangeArrowheads="1"/>
          </p:cNvPicPr>
          <p:nvPr/>
        </p:nvPicPr>
        <p:blipFill>
          <a:blip r:embed="rId2" cstate="print"/>
          <a:srcRect l="21978" t="7207" r="15385" b="8328"/>
          <a:stretch>
            <a:fillRect/>
          </a:stretch>
        </p:blipFill>
        <p:spPr bwMode="auto">
          <a:xfrm>
            <a:off x="2007096" y="1844824"/>
            <a:ext cx="4941168" cy="4941168"/>
          </a:xfrm>
          <a:prstGeom prst="rect">
            <a:avLst/>
          </a:prstGeom>
          <a:noFill/>
        </p:spPr>
      </p:pic>
    </p:spTree>
    <p:extLst>
      <p:ext uri="{BB962C8B-B14F-4D97-AF65-F5344CB8AC3E}">
        <p14:creationId xmlns:p14="http://schemas.microsoft.com/office/powerpoint/2010/main" xmlns="" val="2752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384"/>
            <a:ext cx="8229600" cy="301034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smtClean="0">
                <a:ln>
                  <a:noFill/>
                </a:ln>
                <a:solidFill>
                  <a:schemeClr val="tx1"/>
                </a:solidFill>
                <a:effectLst/>
                <a:uLnTx/>
                <a:uFillTx/>
                <a:latin typeface="+mj-lt"/>
                <a:ea typeface="+mj-ea"/>
                <a:cs typeface="+mj-cs"/>
              </a:rPr>
              <a:t>There was a lot of bitterness between black and white South Africans, so they Started the ‘Truth and Reconciliation’ Commission</a:t>
            </a:r>
            <a:endParaRPr kumimoji="0" lang="en-GB" sz="35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2381069"/>
            <a:ext cx="6120680" cy="40582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cs typeface="Aharoni"/>
              </a:rPr>
              <a:t>Truth and Reconciliation</a:t>
            </a:r>
            <a:endParaRPr lang="en-US" b="1" dirty="0">
              <a:cs typeface="Aharoni"/>
            </a:endParaRPr>
          </a:p>
        </p:txBody>
      </p:sp>
      <p:sp>
        <p:nvSpPr>
          <p:cNvPr id="3" name="Content Placeholder 2"/>
          <p:cNvSpPr>
            <a:spLocks noGrp="1"/>
          </p:cNvSpPr>
          <p:nvPr>
            <p:ph idx="1"/>
          </p:nvPr>
        </p:nvSpPr>
        <p:spPr/>
        <p:txBody>
          <a:bodyPr>
            <a:normAutofit lnSpcReduction="10000"/>
          </a:bodyPr>
          <a:lstStyle/>
          <a:p>
            <a:r>
              <a:rPr lang="en-US" dirty="0" smtClean="0"/>
              <a:t>Victims and Perpetrators were brought together to speak about their experiences to each other. </a:t>
            </a:r>
          </a:p>
          <a:p>
            <a:r>
              <a:rPr lang="en-US" dirty="0" smtClean="0"/>
              <a:t>It was an attempt to end the bitterness and desire for revenge between people of  different races.</a:t>
            </a:r>
          </a:p>
          <a:p>
            <a:r>
              <a:rPr lang="en-US" dirty="0" smtClean="0"/>
              <a:t>It was called a great success worldwide, and has tried to be repeated in many countries including Northern Ireland.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data:image/jpeg;base64,/9j/4AAQSkZJRgABAQAAAQABAAD/2wCEAAkGBwgHBgkIBwgKCgkLDRYPDQwMDRsUFRAWIB0iIiAdHx8kKDQsJCYxJx8fLT0tMTU3Ojo6Iys/RD84QzQ5OjcBCgoKDQwNGg8PGjclHyU3Nzc3Nzc3Nzc3Nzc3Nzc3Nzc3Nzc3Nzc3Nzc3Nzc3Nzc3Nzc3Nzc3Nzc3Nzc3Nzc3N//AABEIAJoAqQMBIgACEQEDEQH/xAAcAAACAwEBAQEAAAAAAAAAAAADBAIFBgcBAAj/xABDEAACAQMDAQUFBAcFBwUAAAABAgMABBEFEiExBhMiQVEUYXGBkQcyodEjM0JSkrHBFXKT4fAkQ1NVYmPxFlSCg8L/xAAYAQEBAQEBAAAAAAAAAAAAAAABAAIDBP/EABwRAQEBAAMBAQEAAAAAAAAAAAABEQISITFBcf/aAAwDAQACEQMRAD8A6ReTd3AHLYQMCRnGR6VTuN8jNbzvhjnG4HH0NOai6GzZZcbcgnJ6Vn444nddxXB/dbpW9GeLV55YYGSWRWVlONw5JpJWj275JCgz5LnNAu76yBVGtpJWh8Ped6QAPgKFPOkhQxoqIR4QH/Og4bmu7aKN2Amk2qSFCjxH60rbdqbW1tYJJ4p7e6wA6KMb2wBxz0zUPE8vd2+XYgHy/Cs7rttHPdwxDu5Lhyd4LEmJfXA6YA8/pWbWpNbo9sLd4NsN9tc4wGIIPqc9amvaaYruVkmX1U9awM2jS20XeyXFukRGVMjMDzyBjHXFNaVrOk2Vibe8WZ5u9JJjYBcY46+fFZnM3jG2btTOH8EMWCOjEmpxdod5/TQqP7hrKf2xpMjAxXGF4GJAByfLg08sBLEkoI8ZZsZ493rWu46xpF1m2dHkTI2dcjAA+NTsNTt7nEKOwd5txD8ZGc1QvamWJDGWW2VuAoyAfU++vDZ7ZBiUHnzGKO66tNqWs3NjrVhZRCIxzxyF2cHIwD5591ZLUZpWkdy4yWzjPWpak80eu6akr95sjdVIyTgqaRAKXE5kJbD4HGAvAq7erq8eTCjC49+KiHZl2jJxzRSB3bu81vEVx+tbAYe4+v51XXV7YqVIukd26qisSvp5U9sHUxlsk4oizMAMHgUrazxXDGOKVS+M88Z+tWEOk3cqhh3aqRnJetdosG0y99kkNwD4lYHAqWo3yagzynJ3c4Jzihw6VNGJDJtKkeR86rC7wlkPGeOlYt2gOU444x1oPeD1ocjkvjmh499ayLGo1u9VNWS076QylgJCUGDxXs8u22kkDGKQJt3legz7vKlO02mzP2vMatiS4Kuh6Y/1irLVYJ30toZIYw6LuY956c+lctdVFBdxzC6FxcOJSAI8AKpPmMe8UuxdY+8MDbRySCMgf0oFvZXU0bXMSho4XBdgehPSh26TSSMEYbWOGw23PNa1n1c2Nz3McRsrQPd7mw8o7zIPQKvTp8TWd1KO40+9F7G0sUxbkYKnJ8s+h54qzl1htLtU9nsImmUnas25tuMDpkc/Gp9q3uNRS1e4kigEECGTwEB3Oc4wOvu9KzspkViav3jNJd6dZ3E5Iw0kbHaB0AG/p8aUN/aStJJ7DaDIywSDHz+9Q4oHlfETs7E/soT/AEqJ0+SJSsjFN3ADqVz9RR/SYYWfiWWIKT4EWPIOPXLZx8q+tdRu4pCyuiNH4AuNwH16fhRLqFzr1pa98SybYw7IpII55HQ4PrRtNi/su6u5pre1v0inWELcxkgkn72AePnmjTgc+rXz3MbiYJKF2BkjUEKT06GrvTZ+0Fxbr7JOm2PCkyrlmPx8q1llLosWrpZ2ljDDqUELFXiTwqhx94Z5PNWk+qTWdqRd3CPlWCM0ODnBwBjzzUKxN9fzTata3M0MweJCMFMhh5kc9BXtjqcN5cTtM7yx7yQ0akY4AAOFznj8Ksta1mxD27aXDDJdIoE8mxfvFefLmstqXaG9iPdyxW7xk4KNEAF88jGOafi0/q0MLwxlpSssqM0ad2S+Qfu4x8Ovl8ar/wD09I6CSS4G8jLAJjn5f64qvt7mSbUYrhmkWKNgMBiQAR/KtSbSfvcqjYxnaMrR9PxU2FgbKd3LCXw48AOR8jVxZ6jJa8pKCpX7j84HwNRDyQ5VgwGc4duPxqEMh3eMRsDxtZsge+kerj+0WniZkMaoy8AL0NUN3BMZSzqOD69ffTyQpGidzPHJID4o0TgA15dzRsVSXu0yMjHOP/NU8VmkxbQGLxbdwHJzQu4tv3k/jpuRNyrsxJlfEAp8PxoHcf8AaP8ABVqWWh31pdahFepMZRZaaY1EwIzKBnBPTnJx8K0vZ+Zu0Ggtc3UUCszuhVGwBjpz5VyS2ka2jTcx2SZbA8vKurfZgzSdnnIiUKLggOTndwM8etP1XxlNK7rS4tSF7+lhh25iB4l8RAHz4+Rryx7Q6pLItpG0W+YgRJG3d90OpJx1GM/zq07WSJYxzWOqzs7XF938eDuYQj49OegrO6Xbe0y31zCGiQkw27N94M4OTn1CBiflRVFbqWoSXNxcahJArRl/Dlt2SPu8nny5NHftRdyWpja2gBGGDq+SGPBOMenT099T7SaUlloFtOrHxvtjjIwRHg+I+9jzWReadJkidhtZc4HPHlzRIbXQOxM2k2cLXtxdhbxpHwsj/s4ABP481bGPs9eX8tzeXUN7I67dlxKrhR7h9K5faXDJ3wH+9GPhyDx9KMoZVaRJds+PA/7p9aLQ0/bHT7O21OOSCKZzwzwRdFXnPPkSSD9aoLlJIHkU2U8W7Ese+YHagPngc/GrbQNdvbSBo7yTvUZSWbOCWJ65/wBZqn1O4a5Vd0shaIbFbP3l9/vowuk6RcaDblLiB7NLh4grS96N7cDIY+dI9te0XsMEC2M6NJKJA3dvkBcDr8c1y1rcZDdCKIu+RXZmLYHWtSMn4tXuYZx3Dd1vAEhU53ef0q01qSCeBdjAtj0/nWct3BvoCeQJAPF6VrWt4VIKRoD1WmRarbC3ikYRSk+LgPu4U/CtTo1jfzQSwrKm4OVYyvjOBx18sf1qgv4UeHvoRtI4dQMU/pk41GAB5ytyvhbHV08j6ZzRjWtAmkasUHdqu3H3eo/KhjRNRU5dYgfIFlHP1qEUckSYiuwg8hu4+nlUppxJF45UMwOWITqPc2f6UaTJ0C+l2tKFVsYJDDn06UWTs9ePGqtc52nIJGSPhSkc6YZpAY3QHaAzDJ+IzS4ugZt001xHgZUm4LDP9KksDod/Da92JoY05JduT8c0H2GX/m0X8dRWWO5R0huTuxzlt3J91C9hn/8AdP8AwmhMjcWk/s1uyqxD25mbjhVDEZz6Zx9a7N2GheDsppyvGFYx7jgYzkkgn34xWKis7ePsTe3TTYmumisoy6/d2sAQB5DO7r6VZv2pvZYY7bs29jJDDEsRjlb9LxxvBDAADjqPrW5cZvoP2uRPt0+fu4ym5lLlRuXgYGfMdTVZpWqaFpum2VvdTGSR0Z5lRC2CcHYfTPhHwBHnW6g01NWtk/8AUK29xcjkxQsxRCfcT7qyXaGy7Le2PYafbd5dr+ueOZgsXuPPJ9w/Cjl76opO22sWN/YRRW8qzSMVlzH90cEEeoxxxWDkAeUSM+WAwK22qaBZvaNIkLR7DklXJHv4Oaxs0Kq7dyC0WeGPnRKaFFkEGjpJtBDHGTwaDtkwQB8sUIO/QFTTg021wqZBc491DkkXblXOfjQDnPIHzr7L9Ao+OKMWphs1OFwu9W8xS2SG5YCpDcSAduG4rSFcElXZ1G3yxyavrXVIjaxpPxIBjOD9aR0/Tre4Yq8m3jzYDNWA0ewMeIrhkbplpcgVARdTt0mUl8xkYcbT09f50pFfR2WprLaSb4icjjA94pC6sZ4bt7YskjqcbkJZSPUGrMaIY+5h1KTuZnBKKsoAC4yCfCTz5VFsbHTry7jW5TTp+6cFk3JuJHuIzUp9EuFBlkM8KAcIUwRj3VlbX2KJGgS2vu9PRjegAfAbQPrVybS2mg/SW+qW84XBElyN2PInKehrOFI9yYnkSbc37WQVwf60FJUUFiZHIB5K5H4V9odzd3VlPC5WXuyCAyLkDHrjNWsc26LuzujDYHhA4rNMUk9yyp4woycg46fhQvan/eX6f5VpQEcAgb2iGA3THP8AOvO9k/4j/wAf+VWnGx7VLaNpZt7m8gsi8mUMigqx8+D1rISQ9jUt09vu7drhuJHt0j4J8+E6VXfaNDrV9qgngt7t7SGNYw0IZkDnJPw68msBcm5tZ5IJ5HjniYq6M3KnzBrdmsSeOg3p7O28yNDqNzcRDjbFLJEyAdNufCSfgOnlQLzUtDtoJf7MuJ7mZkyolt0QAjyLEZJrnvtEhJAlBzx97rTG8dykgbc4PiGaMLbWOrqLZnvNLthGsYR1jiEg8Qz4vEBn4Dis/f3UTv8A7HYqIweF8xUGXvlQxZ7sIuM9egJ6e/NeRxsJMcYI55zRqwL2zc2ySyMYzkkYBx86eum0h4AIYZ4rhMB9/dlGPXjBz/OgsheZR1wvP+vlXktum7GxOVyPrWtWFbm0a1cG6t3RpOVEgxke6hGSEMMRLxz1/wAqdS2hVyFiXAH7IqMkaiXATA2+Yq0YWeWNulsoI/dQ/lTtiEnYLLp7MMEllfkj3L7vjUCitMMKAAvPFQnTEuIiMAVahrpoWdVst65wPGgUk+nn/MU5o9rpsckz6zqchwcbbP7x+BK7fxqola1gMXf36JKTnYsRfZ8SDx+NQuV7tEaCcSKQSHTkYzVoa+ODs0YjPHqUtrcjJhhlDygNztLHGPwpWU6fqdhcHVNRkN6JF7tlXwumeeNvBrJkuwJaU/JqEzyE43sc++nFra6haaDpultdQ3Ut+reBYmiUBeRxkgH8BWdt9bu4ImFvEoYtzvYuB8AfzqvVmETguemcE8ZFLz5PdZOSygk56c0HV9cXGp6zdiVxGoj2nu4E7uMY9QPP41rBMLdI9+0ZyCwcgt61S9nlt574xSX00UhHCBco3Hrng/nWnjsIlzJFcRO68bWUc+6uVrcJtGWUMPu5Gdr4znp/So+H96b+L/OiXLtbuc20ZQcuu3OfoKU9tt/+Xj/CP5UNYue2lxpt2mmC5lv13yHu4rY8S8jKnkcnkdciuY6las1/c9xbssfetsUrvKLnhSfUeddL1F9RtuzVt3MlnbKk26cXTqXXJyNhYYJyc461zfVoozql4GkSdu+fdIqZVyTksMcYPWt2++Mz4UNtcbScwxgeTkKT8B1odiwjvmFyoYfeZR0OKIwtwuGErN5d2MD555pJmWOVWGcg8564pgq2W5CJtTOAePhTCzBsN0J91IRCNoVKN93gjGcihrcOpxgcdKEsllccg4bpUjM2Q27xYwcjyquWUnOQOa+aVgSfwqSwjuXU7lYBmGOVqLzM8m525HGQtV4lbjOOKkZmJzxUjomIJy/J8yKg0+0Fick4GAKUMzeoo9tcezhbmQLkuEj48/M/Ifia1IzpG7s7m41K4jjTcynLFiAEHHLHoB76dE/cRy6fbeOE+EuOkx8yefpQtR1eW+uO7ACp93ai4LnPGcdfdQ4FhkdQbhUcHDbhgg+49K6XjMU5DC2dSO8iXafTB/lUxEpx3UJ3e/jH1qb2zwN4VfBI8ZXwv6EMOCPnXrszD9I6geR61y9jULXDLEuZFznI4pI3AbZweCAOOgzTzwpKCCWxkdR/KoCxjKk5OR0/nSLrQaTD3uqbFnVMLnAyGPnWgSCZSQkjkfvYzt9/rVX2StRcX11Ek5kQRYJSMhX6ftdR8PPBrReztHIFRj5YX1/GufJqFQt8sgmmupJFHRCnT1486J7RL/wl/g/yqTzTm4jaNiCOo67vyprvbz92X+E1lt92rt+/0WUwwpK0J3jMRkK+pGD1/CuYXbFpi2yMZA4WIoPkP9da7NdWqXmmyQhQ4kBXaQD8ODxXG9RgNrKyOm10bBDAA/TOaZ9ZLBmAIDAf3U/OlJwHJ3E5HmTR2YEseOaVmz5ZrpGeQ1s3dnGWIIxwaM3ikfYp45xjPFV2c/tGn9P3pHdyb7r9V3ZMDhQQxAw5P7J549cU2M7r3fjGTivc55zXceyfZ/Srfs/Zv/ZNuss0SvL32yZySPN8c/Kiah2P7OXzh5tKgVumYcxfXaRmrqnCfOva7YOwHZg4A0+Qe8Tv+dSH2e9mCcGxkP8A97/nT1WuJKju4VFLMTwAMmo6sxW4FuOFtwF+LdSfqTXWe32j6HoHZCRLDTbSG4uHEaTMAZMdT4zyeB0zXG2SRpAoDMxPHHWtTxm+mbC49ndpkhEjNxuI+78PfQxbIWP6THPQ81s/s97Nx32uxi+YSW0S98YwvDsMeFvdz+GK6fq/ZnRb+wdJdMtgYwWQxKImBA9VGcfI/A0e/VmOGQTXAVIJZi9up/Vlj0Hl7qJLhH8AARuRuO7FCuo/Z7qaLaw7uRlxk5GCfUf0qBfcOTWeVtu1uXwxE2/Jzk/DAqcKl2RF3FmIAVRkkk44oNry5yQOOKYtNpkTeU27hkSEhfmRyBV+FvuwlkjtqF5LJdNN3ndlJiAwAxyw9eMfKtFOsIJSQHxHjw1SfZX3ZttSkSGFWMiqdgYsOpwSfLnj8a2zBDwyg/Kjro1lZtPjbLRMQwPG4Cl/ZpP+n/HH5VrJIoJAVcFQ2eRnNLewWv8A3P8AFNZvA9imju4kYSshGQVK8EDArnfbzS7mDWLmWICSGQ7wRJkgY/aBPWt9DmJwwJwPvEirUWdpc7ZngjZ/JiOR8KOPp5Pz2YbjP6px8RXxtpj1RvfgV+h/ZIF/3MDfFAa+9itON1pbHBz+qXj8K6yM2vzqtrNnCxnHwoscDq4Z4t4B+7k4NfoV9PsJRiSztiD/ANpefwqS2VjGpX2WHGcnKA0hzCw+0DWLK0gtorWxSCFAiIsJAVAMAdaPH9oesK8jmK3bvCDsKHauB5c105bSyU5W1gBPpEvNF7i3GP8AZ4f8MVLY5gftH1kjHstr8kP50K4+0LWJ7doWtoUDcFo9yN8iDxXUjBEBxDCfU92KGYrc/wC4i+OwVByLX+1d32i02LT7u1gRY33pIu4tkAjnJ561jXi2nauVx6HFfoG70WG+lHtMz7M8RoqqK5L270u30jtHPa2pPcsqyIrdV3dR9a1FVto/bufTrRIrHR7ONcAMyqQWI8yc80+PtN1EAh9MgJI8t351U/ZhfWsWutp99FFIl4u2PvFztkXkY9MjI+Qrqx03TiMewwf4QrOVRwC+M15dzXBtwrSuXKpnAz8ST+NB9mm4zA+f7pr9C+wWK9LSLH9wV42n2THJtYeP+gUenxwSG1uVfabd/lTkOm3LkDukUH1PNdkl020e5ypQSqhHdrtxz5lcfjRltogAxgidvIBF5+ooTI9mNRh0Sye3hs5m3tvZnuAeenA2jFaS214zkCPTbhif3SKsIjGnBt4k+EYGK+F0rMFhh7wDkmPbx8RmtbGa9guGk/W20kWOm9lP8jT/AIKrPb7N9Q9gWZDdhC5izyBx1+tWeypMiCVHAy3mR1NM2U+2TLZC5wCeMGoSQoT1DDz68e7rQNvcnH3EOcc9fOvPLjtfi/DnzX5+tRDrE6o2cueCAWGfj5Uppl3by7oo5VYqR0PNP7znoQPhXeVzsxLaufEMmp7SQV3ZB4waEu1ulTzSHykhgNuMdMGhGGWOSV1RHH3kWMYbOOc5ODn5UwOn9K9HqMjHUYqxFZIYjfR3DwZulQosnPCnkj+VRnuTFFcSC3kZ4RnEak955+H1pxo90wkEkinH3VPhPxFClRQhZQqsTuJUcE/KpI28zXFosqRlZHTISXw7T6GuL69dzdp+2AG7aktyLeHPIjXIH+fzrqPbHUm0fs7eTb1WeSMxReR3NxlfhnNco7MQpA15qrvtXToC6DON0rArGPrk/wDxpiL6Zas3aS0ggcki7RVccHhxg13zgcDPzNcc+zm2eXWZ7yC3FzPaW5khjZtqmQnaMny8663YtcyWcL30aRXJUGSNG3KreeD6U2+iCyysjIFjd9zYYrjwj1OfKi5ABPI48qgDQlkuPa3QwoLYICkok8RbzG3H45oIuU3ltoyRjO3k15LHlcxqu/yzxRQeK8HB4pQZUKuPfnOaC9vFK+90ViMYJHI+dNjqa+wMDOfjRYlPLo9tLfx3v6RJ4uhVsBuMcjzpv2eT95foPypxfvHw4+OKPg+poxazk0DGPywDkg80qocl1WPlRwWz/I+VEszuZS3J2ryflR7gfoVPnt615nXcKxSsJAw8P4VaQszqCXxnpnmqZuJIQPN8H38U10hJHBDDGPKtcaqtQQPLkdcV6G6kKain6vPmQM0MkiLIJzurs5mhIMYP1IqavuHj25Hvqn7x958bfWmbXxRMTycedUoWAkXvRHuXfgtj3f6NTU9FNV8pPcqff/WmgBuPA4PFOpz37TNK1fUtVR7aweS0iQBZA68k8ngn/WKz+tyG37MWGnLpxsMyM9wWYP7Q4AAfOSR58e+uv2jFhJuJP6U9TRL62gmt2E0Mcg44dAfSs0uZfZ7r2iaRAbaYTJeXLBZJsblfBO0deOtby8vV7tu7lnjbBx+i8PHvwaz9/YWcdwO7tIEwufDGBSNnPMkZKyyLyOjGr8ayHv7b1lZH2J7QocgcAYHofCOavLHUpbyDMdu6s4IVmAKZ95U9Kqjd3OQPaJsbf3zWjHMYz+7TgRsPakhxeyxSzA8tEhVT8jTYbHWkxxfYHA7r/wDQpr9gUxlJ2Ko7Iu9gOFzjNerJ+jDyjZxltxHHzqCf0qF0SIHwf2adRoEHkf8AmmOfQfjSYJ2j40zk+tIx/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56" name="Picture 4" descr="https://encrypted-tbn2.gstatic.com/images?q=tbn:ANd9GcSpyWR1Ogx3BtuoYoQjG9az2KcFRctfgobxcY4M6L-A9ASdi9kupA"/>
          <p:cNvPicPr>
            <a:picLocks noChangeAspect="1" noChangeArrowheads="1"/>
          </p:cNvPicPr>
          <p:nvPr/>
        </p:nvPicPr>
        <p:blipFill>
          <a:blip r:embed="rId2" cstate="print"/>
          <a:srcRect/>
          <a:stretch>
            <a:fillRect/>
          </a:stretch>
        </p:blipFill>
        <p:spPr bwMode="auto">
          <a:xfrm>
            <a:off x="0" y="0"/>
            <a:ext cx="4556233" cy="4149080"/>
          </a:xfrm>
          <a:prstGeom prst="rect">
            <a:avLst/>
          </a:prstGeom>
          <a:noFill/>
        </p:spPr>
      </p:pic>
      <p:sp>
        <p:nvSpPr>
          <p:cNvPr id="49158" name="AutoShape 6" descr="data:image/jpeg;base64,/9j/4AAQSkZJRgABAQAAAQABAAD/2wCEAAkGBhQSEBUUERQVFRUUFhIYFhYWFxcUFBUVFxQYFxcYFhgYHCYeFxkkGhUXHy8gJSgpLS0sFR4xNTAqNSYuLCkBCQoKBQUFDQUFDSkYEhgpKSkpKSkpKSkpKSkpKSkpKSkpKSkpKSkpKSkpKSkpKSkpKSkpKSkpKSkpKSkpKSkpKf/AABEIAKgBLAMBIgACEQEDEQH/xAAcAAEAAQUBAQAAAAAAAAAAAAAABgEDBAUHAgj/xAA+EAACAQIEBAQDBgUCBQUAAAABAgMAEQQSITEFBhNBIlFhcQeBoRQyQpGx8CNScsHRYuEVJDM0khdjgrPx/8QAFAEBAAAAAAAAAAAAAAAAAAAAAP/EABQRAQAAAAAAAAAAAAAAAAAAAAD/2gAMAwEAAhEDEQA/AOG0pSgrSlUoFKUoK1UV6iiJOlb/AILy48hGnfff39KDX4HgjSEWub30sbmp1wHk5Ut1sxtZslzrpfLYetbfhXChCtl+8RYtbX5elbWHC5rXGovrrag94HhOEjyForkDQkrmta1/e/b0FW+Kcv4ORSpRkzhl3vY6aL5WuT8qylS4sSdNBqQLewOlWMRhzobbAga/K5/fnQabGfB3CvfozPGTooYh1Gu7DQ7Ha+2tc+5q5KmwJUyFHjckI6n72gOqnxLoe9dPgSRWGViFG40UEEjS3caW17XrbvKsi+MZr28JtbbzN/p9KD54pU0505HMAM8Q/hFjddcyk6/MdvS3eoXQVFVrzSgqapXq9eaBSlKBSlKBSlKBSlKBSlKBSlKBSlKBSlKBSlKBSlKBSlKBVVpWdwXBdWZVO2p97C9qDacG4aSRcb2+vnU3wGFEYGmptesbheF/H66WFh8q2sURY/Ogy4NbW7/vat3hofLtv6edYGD4e34dLdzoLf77VuMPhmG5v7Xt9bUGDiIyp0Ov72ot2XUbafv6VnTQA6jQ/wCKxkBs2o07Xt+zQaxxqb+t/Xt8968GYLpqPKs4wi1yRcEi19ff2rT4uaxv537WoM15BIpUjMD99SA2Zd7i439q5Nzfy79mlupDROSUI29VPqL7V0eLFWfQ7WOn7/d6sc0cL62GlVRfMOogG4kTUge630/xQcfpVTQUFKV7IrzQUpSlApSlApSlApSlApSlApSlApSlApSlApSlApSlAqtBQmgqKknJmFzSuR2jYX8i2lRoGpjyBAGaQn/2wPctfb2WgmfQCqF1Ogv51s8GQDc9tbb/ADqmMwn18rWAG/6VhjEENZDsBtpqfP5W0oJhg5EAUhSdu2pO/wCde+JSaBsjp5G1hY//AKaxOC8PMmoudNb66+Y/WtueX2DrnUkXtvr599KCMYnGLktmJNzsRf8ASvGAZNTIzeZ1sfoBW049wxBLbJ3G+httcny/xWRhuCqGsoSxsb2ud+xoNOzi7ZI2OmpCnXXQZtu/n5VHcdNck5W9DY107FcLujWuxHYb/wC2lqi3FeW3I2RdPMk/OwI+tBCoMUM225tt51J8NrF3JsGFvMG/57itBj+HshsQPcd/apXwXCXjU3/Be1twb3+YJ+tBwzmPBdLFTJ2Dtb+km6/QitbUy+KPDzHi1Yi3UiTXe5XwH9BUNoK0qlVoKUpSgUpSgUpSgUpSgUpSgUpSgUpSgUpSgUpSgUpSgrVKqKXoAroXIGEH2ctl8TTWJNzoqg6Af1/u1R/l1IUCvLCJ2kYgIxKqFBtcW3Ym4F9Bauh8D4FCjN0pGRZBohschHi2sToQbgHX8qDb4hmGxFmFtrsT6elqyosJFDF1pjbaw7m2lhfv++1U4LB1MxYEEEC1/ukWJt6W/MEHatJx/qYvFdOJwBmyqvkLgbeZP60EgPxJjhv00UW8jdibdwP2KwZ/jPncAAqB3uNdPK2v0qDcV4lgoGaPx4xl8JdWEUAI3AKeKUf6rgHsCNajk3FcO+0HSP8ANHJI1vdZWYH8x70HSjzkZpcxa4NwAbaj92racO4+/SLE/iIv8gNPb+1cjwkL9RRE4YOLow0uBuCD91h3B+oIJ6HiBLHw5AoRVsdWcZmJ3NgPWg3i8+qqaG2ZSp2uxXS5/Ko5xP4gtM6iEOTaxQXN+2ijX51CeHYfqykSOUijVpJWHiZUUi+QHQuzMqKD3cX0q7LzTJqmHvh4u0cRIJ9ZZBZpn8yxt5ADSglUnMcqf9VWTN+GRCoPyYA1NeB4xZYUljAAW6ut/ukjsPK9iPY1yXA8yzR/iZ1OhSQtLGw75kY2P5X9RU25VxipKrpdYJ1cPHcvlkVcwCEm7A3GW9zqQb2JIab4t4YGPDsv3w8qEWuxBsQR6XB/YrmLxkGxBBG4IsRXTea8S0eIyXuyqvh0OV28TC49WP5VCOO4l5LNJqwOW9gDa2xtuBbT3oNPSlVtQUpSlApSlApSlApSlApSlApSlApSlApSlApSlApSlBWqVWqUEu5OiDyQaXClr+4e/wCjCpLxbiaLNGMOWMzSAdO1hfRVyt5n9TUI5U439nnXN9wnX/Sdg3119DUjwuAdOIRORcLIsgJ0UqDcG+1vXzoOpcPQLCzaXLOGtsPESNPIX0tqBtcWFariEKIwXqgPMrDIZNGiIOds1y9rXUaj7/pVnAcYAxBQkWOut9D6372FZk/CTKt4ARKCCpA3IFrM3cEMRc6DNQc+4xh4URlWEABiLDVbi2oKt+/IVEzGGOVE76WBJvXZW4UjIOqCXvl2sQxsCGAt4gex8q3vL/L8GHN1jRnVbszWUKLnVtwo/YoOVcB5dnhVJeiwZnVYkNg7O4IBs3bTWuxycAxf2UdeZA2XWNIImQkAXDNKrFvnb5VTh8oxHE1zyL/yo6jKL6O6lIlYnY2Z2sbEXTz0l/FlvEwtuDt+/Kg+ZeKcNdC48PisCVGS5VibFdl3G2mgqxBwyVQf4Xr22v67iprzPwdRnkDag3A9Rff3BtVvlbiWHmARj412V2CMNvDr94e1BFcNw2XNfIR6kdvlUv5ZgKEaAAyqSciP4lBH4hpo519anKcHiZdlW29irnX/AEg66+dvetRjMP8AxkMeiJoFOptmJYk9y1yT8rbCg5/zfIv/ABXEBQLdb62W4Hpe9Q7mVgJMo83Y/Nzb6AfnUnx4PXlxMgsrNLIBpdgGJ9/IfOoHiJy7Fm1LG5oLder15pQKUpQKUpQKUpQKUpQKUpQKUpQKUpQKUpQKUpQKUpQVqlKUCuqfDnFyYqAwrKA0YyujqHDRk+FgD3B8J9h51yys7gvGJMLMJYjZhcHezA7g27UHa+IcvpFh+oxtKxS+29thbQDbSszl3mrIg8109d/8D61yqHnibEYmLqGy5rWubeIEd/et/jJyqkr7nfUdwfpQSDm7nJGa6BQwH3/bYG33hvv8qhM/xExrgwYeQxqTc9NQGJ8w1sw+RrV8ZDmUJoS1jvpY9yTtvvUw5b5fhwkUjyv48hsSFIJGuVBfMxIBF9vXW1B0X4V4rDRcPSNiqztmM2YjMzliQTf0IqY43iKRwMSwPhOlxr2sPOvnninEIgGXPY5UkilQ2kuQPCbHw3B2J3QedavEc6zshRnLrbRtmt5EDfffSgm3GsYjM7X8IYj3+Xz+lQrj0aSzh4hYBFzeWYX/ALVqftZZCNRc6+ft6DetxwfERpbQFbEMDexJzXP5WHfY0Gdw3FqEBF1tuAdAfapNwDHu+Yk2AVtT2uCAflUa49HEcRnw1+mxA/pscov53C3v6+dYnFeMtBhPCQHnfQb2jQ3vbyuAPzoHP8Iw6RxqQTKgY63yojFcvzdWJ/p9ag1ZGOx7zPnkYs23sBsAOw9Kx6BSlKBSlKDZcE4DLimdYsv8KJ5XLsEVY0tmYk+VxoNauT8r4hQGWNpFKGTNErSKEzuuZiB4QTGx17C9XOWOZnwTTNGt2mw80AOYqY+pl8akfiGXStv/AOpMowvQCWPSw8fVEjhz0p5ZibrY+LrMp1296DQjlrE9KWUwyBIQhkZlK5Q7FUNmsTcgjTyPlWVh+SMY8XVWBipiWVbas8bSiIFFGreM7WvbXatrxr4jNiYp42gQfaEhV3Bs5aKd5Q7WUK58eU6XNgSSda98H+Jb4eOJBCpMUcMV87DMsWMGKGgGlzdT6Ggi6cFnIuIZSPHqI3IugJft+EKb+Vj5VcwHAZphMUX/AKEXWkzHKRHdRcA73zrYDe9S/D/FVzNC7JkWJ8zBPEJEEkz5GUgXJGIkjLFiLOTluTfS8u85HD4ieR0zDEqEfKSpRetHITHYjUCOwFx21FBgSco4xct8NNdlDBQjM4UsyAsqgsl2VgMwF7aVixcEnYIVglYSXCERuc5AJOWw8VgpOnka6JxH4uRrIHw0UjZnhdxI4Cr0sW2IAjyKD4y7Zr31Om1a3CfFqRDEeghMYjB8TAMsUM8Udhbwm2IYkjfKNtaCFYjhc0alpIpEUMUJZGUBxupJH3tNt69pwSctkEEpawOURuWsVzA2texXX2rccS54lnwaYaQXyKFZ8xJkCytKpcEXLgu4vmtZjpfWtnF8SWQRJkEqJhUw7k/wnfLKsim4J+6I449b3Cna+gRJuFTBC5ikCAXLFGyhc+S5NrWz+G/npvWJU9xHxQ68bR4nDKyyt/FKOy3jbHHGOqr2N2Zb3va2vnBsQyl2KDKpJKqTcgX0F+9h3oLdKUoFKUoFKUoFVAr0kZJsBqakPCeVs9jIdP5R/c0Ebqtdb4RyXhdM0Kt/UWP96n/BOX8KAAuGgHl/CT/FBEfgv8NYJIo8fiMspYt0oyLpGUcqWf8Ana66DYep2w+eOG/YcaYiD0pRnhY6KVJ1S/8AMh0t5FfOu18NhVEAjVVUbBQFUa9gNBVrmflSDiGHMOIW43R10eN7WDIfP02Peg+ep1WNpWIv1IlAO+gOtvlb/wAa84Tl18QsfXZrFLogNtBoB+VhWZxbgsmGnOFxN88TABthLCx0kHoRcEdiCKk+GkjdLA5baKR2vpYelqCOw8oIm+HGIQXzBGZJk97HX8q1k/L2HDE/xols1sy5jextfbvp/ap5HwKSUkwt0z/OO+w72BHfXyqOcV5ex6MzHEM+pFxci3+NPpQRR+HRqbKJHJ7sMo+lXDw8a2sD5Da4G1Zp4NiM1pHv8ySa9T4bpnK/pegx8LiSqMncjLr5sRY/KoxxzHdWYkfdUBE/pX/JufnW25hxWVRl3I376/7frUZoFKUoFVqlKBSlKCS8k4zDxtiftPT8eExCxGRSwExy5MtgcrEZhf6i9TTjnEODT4mSY9NnLYwgAzIktmg6Ofsl064BAABtfYVBeU+XkxZxHUdkEGGmnGVQ2YplAU32HiqV8b+EYTESdHEIuHQ4i7S/ejELwocxsobXEKbiwADb6XDX8eHC/sLfZwgxATDFSDMXLGfECYHNZTaMQn7o3+QkXCuOcKOHiin6GR4uFrMoWVDmjfEnEFigBLDMhvfXMN7aRLjHw7fD4M4gzRtlWBmRQ200s0S2Y6HxQN5aEVveH/CqGaFMuIYSyxcNdCy2jDYppwVIUEkAQixuO5O4FB4wGF4TJ0owlw2HbrTXlMkL9Bi8jJovgmVbG9iJLWO41vKWPwZixkeIaOFZ5sDkDK8gWNZnaS2XxEKpW/iBNIfhbK3TUTxdaWHqpCLl2JhM8aD1ZFfU2GZba7155O5LhxRxAeRm6U2DiTIQqP8AaMR0cxYqxA7jTY/Kg3Zh4La+aG9gxF5zqcBICq6W/wC6CnsNuxtW5xOHwWBw58OGVGw2JT7xd3mkw0FkbTqNdlkOcFVGe1lNaHg/wshaWITzm00uVUQgMI7Ym/iZSWYHDrey2Acb300nHuRVwuBOIM2durhFQKhCGOfDGcE5tQ3a3p66Bk8Ph4Z/xXEGR4xg1kBiVhMQ8ZmQMFYeIERlzqCdLCxsRb4/icIZcAuHjimSLOsscYcNLbFOQrHQsWjy2YG+vyHqD4YuzL/zEfTeKCZHysSyTPHGpyjXSWXKf6G8rG3xP4ZTQwSSNIrNEqkoisxZmxj4TKp7nNGW21BoNriMNwZPtSXBMcmJVGJlzsghYwmLKcpYTkIc34UUnc1ic38M4dIrHh8sC5Gxcp1mF4R0BDGM4++S0lh73NQMiqUClKUClKUCqiqVUUGx4c3iFTLhU+1QfBvrUo4XNtQdF4VLcVJ+HNcWqD8GnqXcPxAAuToPpQTfAkWAHatmlRvBY8CMuOykj8ritnNxMCSNRswzX9DYD6mg13PXJacRw+UnJMlzDLbVGI2Pmh7j2O4FfP8APPNgpnw+IBSSMgML3tcXBB/EpBBBr6kzV81/HJ78YcDS0UFz5nKT+hAoMvhnO2XY3FtO3fy+dW8TzzmYXuRc6Dc+pPf/AGrnqL4SQdf1ryrnz/PSgm2N5z/kABvvvr3rW4ESYmT6sTsBv8z6VocKwLgNt5ep299akmCxfRMYGuVszeova35X/OgheLmZnOY3IJ/WrFSrnTlzJO8sCkwuc9hqULakH010PlUVoFKUoFKqBQ0FKUpQbXgGBxMjSfZOpdIpGkMbFCIRYPmIIupuBbv5VteKYHikGIMUhxZlBmsVaV8xIXrFGH3wfDmI8hetZy7zAcI0xCBxPBLAwJK2WS3iBHcFRUrxHxgldnPRUZziSSHOZes0DgoxBClGw6EXB9tqCK4v7b0M0v2roMIxd+r0iAzmMXbwkZjIR6lrd6vYeXiIKIhxgKiIoimYEKAzxFFGwsXZSPNiO9bHjHxFkxGFfDtEozph1LZmJvDNPLex7sZyDc/hFX4fiM0aQx5BIiYRsNIW/hu6mQSCzKTbIFRAT2DaDNQaeDE46JQ+XEZI0kCl1kKRKG6TMl9EszFL9ixG5rHwMGMjA6QxEYcwsCgkRW8ZMLXXQ+JGKnzU22qQcW+J8mIw80UkEYaYTqXVmGUS4oYkgKbjRhb2+d7OA+JU0WBXCdOMqq5c5+/YTiVdf9N5VHpMfKgv8T4/xaKBoWMwihOQyosgX+FIVustrDxkgsLE3sSdqic3F5nQo80jKcl1Z2KnprlS4Jt4RoPIbVL+I/FNpkkR8OmSXr5hnfabGrimGn9OS4tob1CcRIGdiq5FJJCgkhQTotzqbDS58qDNPME4dWSRoykYjTps0eVAS2UZTexYlj6k16wvM2KjyZMRKAjK6r1GKBlk6inITl0cZtt9a1lKD1JIWJJNySST3JO9eaUoFKUoFKUoFKUoL8B1rf8ADp7VHYzrWyw89qCdcKx+1bjFYh2QqGtoRp3qGcIxOoqY4Gzr70E6+2ZIG9FUD11AraQ4gPhkkGhhYD/43AI/Q/KopjcUPs7etre9wf7VveXZBJg8vZw4H5kD9AaCYQ4oMLg3r5l+LeNEnGcURqFZE/8ACJFP1Bru/AcYbAX0P+f9zXzVzJIZcbiXOubETn85GoNcshvpVQ5Y7b1djwbGszh/DmzAnXWg8YXBsrpmFtVJ8xrWwkBDm+5JrPbDZnuL6d6rNhUvufa+m9BtuGnqRAqfGlgR5gXsfy0+VarivAI5Sc65H/mUWv7gaGsnDToo8BIJGt9Qav8A/Egd7WoIBxLhLQnXxL2YbfPyrBqeY8pc7G+vmDfS1RbGYJLnLcfpQayq17eK1W6BSlKBSlKBSlTj4e8rYbFF1xEkRaaKVIlzSK+HnJAilk0Clb9rtvqKCD0rqnFfhrh5Wd8NmjiXCxSJY5y0pwhxHiBJbxZbfhAJ0udB7438MMM2K/5cuked1dAVORY4sKzMhYszf9wTaxNx2FyA5RSurt8LMLZUMkwKHFiSQZfGY+IJhU8J0TwMHtfuDrVmD4RRPOqLNIUIYF7JdXE2JiBygkkE4dfIeM+K9gwcupU75E5WhxMDl1V5/tMEWRzIFiidWLSsIyGAzAJmNwu5FbDA/CmNoo3llkXMXzBQjDJ9klnVlOwu0WW1zvrla6gOaUrq+F+GeFjXEO7POFhlKA+ERN9kgnRpCh+9eYgDY5Dv2tc0cg4WEYyWEnKseNKRtr0mgxsMIyHPcgq5+9f66By2lVNUoFKUoFKUoPamsuA1hCsiN6CR8OkAqW8LxWgqB4Ket/w/iIC60Erx+OJKoNtSfc6D+/51L+XsSUhQHsP965xw/HXe571LcJj7UEk4Pi7Ltpc2PlrtXEefMMqcTxIQAAuGsNAC6KzfVjXUeG8ROT5muVc7S34jOSb3ZP8A610oMPCkVsYJBp+71p4Jrd6zYZ/32oN1I3hsunr7VhmLuST714GM0q28/rQJW8qsCfLrevLT1jSyUGTicQCK1U0tVeWsV3oPLtVo16JryaClKUoFKUoFVvVKUFb0vVKUFb0vVKUFb0vVKUFb0vVKUClKUClKUClKUCri0pQZsElqzocTalKDa8PxOo+VSGDiVKUGXFxC3f1qE86rfECQfjVdfVdD9LUpQaSN6vrIaUoL0b+tDPSlBZkxFWGmqlKC08lWSarSg8VSlKBSlKBSlKBSlKBSlKBSlKBSlKBSlKBSlKBSlKD/2Q=="/>
          <p:cNvSpPr>
            <a:spLocks noChangeAspect="1" noChangeArrowheads="1"/>
          </p:cNvSpPr>
          <p:nvPr/>
        </p:nvSpPr>
        <p:spPr bwMode="auto">
          <a:xfrm>
            <a:off x="0" y="-762000"/>
            <a:ext cx="2857500" cy="16002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9160" name="Picture 8" descr="https://encrypted-tbn2.gstatic.com/images?q=tbn:ANd9GcTR8bkoJfEAvokT45PUwkQSYKwIq9QvFGxA3PEqsiu1HvrzMGkNPA"/>
          <p:cNvPicPr>
            <a:picLocks noChangeAspect="1" noChangeArrowheads="1"/>
          </p:cNvPicPr>
          <p:nvPr/>
        </p:nvPicPr>
        <p:blipFill>
          <a:blip r:embed="rId3" cstate="print"/>
          <a:srcRect/>
          <a:stretch>
            <a:fillRect/>
          </a:stretch>
        </p:blipFill>
        <p:spPr bwMode="auto">
          <a:xfrm>
            <a:off x="4462731" y="3645024"/>
            <a:ext cx="4681269" cy="3212976"/>
          </a:xfrm>
          <a:prstGeom prst="rect">
            <a:avLst/>
          </a:prstGeom>
          <a:noFill/>
        </p:spPr>
      </p:pic>
      <p:sp>
        <p:nvSpPr>
          <p:cNvPr id="8" name="Rectangle 7"/>
          <p:cNvSpPr/>
          <p:nvPr/>
        </p:nvSpPr>
        <p:spPr>
          <a:xfrm>
            <a:off x="4572001" y="378530"/>
            <a:ext cx="4572000" cy="1754326"/>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Is Violence ever justified?</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9162" name="Picture 10" descr="https://encrypted-tbn2.gstatic.com/images?q=tbn:ANd9GcQkiH3bLRiCuGffV4S2zj2fgNjQkfPovnTx2fo28Kz8r6F3D2WGlg"/>
          <p:cNvPicPr>
            <a:picLocks noChangeAspect="1" noChangeArrowheads="1"/>
          </p:cNvPicPr>
          <p:nvPr/>
        </p:nvPicPr>
        <p:blipFill>
          <a:blip r:embed="rId4" cstate="print"/>
          <a:srcRect/>
          <a:stretch>
            <a:fillRect/>
          </a:stretch>
        </p:blipFill>
        <p:spPr bwMode="auto">
          <a:xfrm>
            <a:off x="0" y="4293096"/>
            <a:ext cx="2915816" cy="2564904"/>
          </a:xfrm>
          <a:prstGeom prst="rect">
            <a:avLst/>
          </a:prstGeom>
          <a:noFill/>
        </p:spPr>
      </p:pic>
      <p:pic>
        <p:nvPicPr>
          <p:cNvPr id="49164" name="Picture 12" descr="https://encrypted-tbn3.gstatic.com/images?q=tbn:ANd9GcSPP4D6_xcc657PfZsHbaaWqX2Hh14fW7kNQnOOIvXp7wK6q584Lw"/>
          <p:cNvPicPr>
            <a:picLocks noChangeAspect="1" noChangeArrowheads="1"/>
          </p:cNvPicPr>
          <p:nvPr/>
        </p:nvPicPr>
        <p:blipFill>
          <a:blip r:embed="rId5" cstate="print"/>
          <a:srcRect/>
          <a:stretch>
            <a:fillRect/>
          </a:stretch>
        </p:blipFill>
        <p:spPr bwMode="auto">
          <a:xfrm>
            <a:off x="2771800" y="4162424"/>
            <a:ext cx="1695450" cy="26955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484784"/>
            <a:ext cx="8229600" cy="1526158"/>
          </a:xfrm>
        </p:spPr>
        <p:style>
          <a:lnRef idx="3">
            <a:schemeClr val="lt1"/>
          </a:lnRef>
          <a:fillRef idx="1">
            <a:schemeClr val="accent5"/>
          </a:fillRef>
          <a:effectRef idx="1">
            <a:schemeClr val="accent5"/>
          </a:effectRef>
          <a:fontRef idx="minor">
            <a:schemeClr val="lt1"/>
          </a:fontRef>
        </p:style>
        <p:txBody>
          <a:bodyPr/>
          <a:lstStyle/>
          <a:p>
            <a:r>
              <a:rPr lang="en-US" sz="3500" b="1" dirty="0" smtClean="0"/>
              <a:t>If someone continually hits you in school/the workplace, should you hit back?</a:t>
            </a:r>
            <a:endParaRPr lang="en-US" sz="3500" b="1" dirty="0"/>
          </a:p>
        </p:txBody>
      </p:sp>
      <p:sp>
        <p:nvSpPr>
          <p:cNvPr id="4" name="Title 1"/>
          <p:cNvSpPr txBox="1">
            <a:spLocks/>
          </p:cNvSpPr>
          <p:nvPr/>
        </p:nvSpPr>
        <p:spPr>
          <a:xfrm>
            <a:off x="508520" y="3676192"/>
            <a:ext cx="8229600" cy="976943"/>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solidFill>
                  <a:schemeClr val="bg1"/>
                </a:solidFill>
                <a:effectLst/>
                <a:uLnTx/>
                <a:uFillTx/>
                <a:latin typeface="+mj-lt"/>
                <a:ea typeface="+mj-ea"/>
                <a:cs typeface="+mj-cs"/>
              </a:rPr>
              <a:t>If</a:t>
            </a:r>
            <a:r>
              <a:rPr kumimoji="0" lang="en-US" sz="3500" b="1" i="0" u="none" strike="noStrike" kern="1200" cap="none" spc="0" normalizeH="0" noProof="0" dirty="0" smtClean="0">
                <a:ln>
                  <a:noFill/>
                </a:ln>
                <a:solidFill>
                  <a:schemeClr val="bg1"/>
                </a:solidFill>
                <a:effectLst/>
                <a:uLnTx/>
                <a:uFillTx/>
                <a:latin typeface="+mj-lt"/>
                <a:ea typeface="+mj-ea"/>
                <a:cs typeface="+mj-cs"/>
              </a:rPr>
              <a:t> a government is unjust?</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Title 1"/>
          <p:cNvSpPr txBox="1">
            <a:spLocks/>
          </p:cNvSpPr>
          <p:nvPr/>
        </p:nvSpPr>
        <p:spPr>
          <a:xfrm>
            <a:off x="508520" y="5157192"/>
            <a:ext cx="8229600" cy="1386595"/>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smtClean="0">
                <a:ln>
                  <a:noFill/>
                </a:ln>
                <a:solidFill>
                  <a:schemeClr val="bg1"/>
                </a:solidFill>
                <a:effectLst/>
                <a:uLnTx/>
                <a:uFillTx/>
                <a:latin typeface="+mj-lt"/>
                <a:ea typeface="+mj-ea"/>
                <a:cs typeface="+mj-cs"/>
              </a:rPr>
              <a:t>If someone</a:t>
            </a:r>
            <a:r>
              <a:rPr kumimoji="0" lang="en-US" sz="3500" b="1" i="0" u="none" strike="noStrike" kern="1200" cap="none" spc="0" normalizeH="0" noProof="0" dirty="0" smtClean="0">
                <a:ln>
                  <a:noFill/>
                </a:ln>
                <a:solidFill>
                  <a:schemeClr val="bg1"/>
                </a:solidFill>
                <a:effectLst/>
                <a:uLnTx/>
                <a:uFillTx/>
                <a:latin typeface="+mj-lt"/>
                <a:ea typeface="+mj-ea"/>
                <a:cs typeface="+mj-cs"/>
              </a:rPr>
              <a:t> is trying to harm you/your family or friends/anyone?</a:t>
            </a:r>
            <a:endParaRPr kumimoji="0" lang="en-US" sz="3500" b="1" i="0" u="none" strike="noStrike" kern="1200" cap="none" spc="0" normalizeH="0" baseline="0" noProof="0" dirty="0">
              <a:ln>
                <a:noFill/>
              </a:ln>
              <a:solidFill>
                <a:schemeClr val="bg1"/>
              </a:solidFill>
              <a:effectLst/>
              <a:uLnTx/>
              <a:uFillTx/>
              <a:latin typeface="+mj-lt"/>
              <a:ea typeface="+mj-ea"/>
              <a:cs typeface="+mj-cs"/>
            </a:endParaRPr>
          </a:p>
        </p:txBody>
      </p:sp>
      <p:sp>
        <p:nvSpPr>
          <p:cNvPr id="51202" name="AutoShape 2" descr="data:image/jpeg;base64,/9j/4AAQSkZJRgABAQAAAQABAAD/2wCEAAkGBhISEBQUERQUFRQUFRUVFRAWFhQXFRUUFBQVFRUVFRUYHCYeFxkkGRUVHy8gIycpLCwsFx4xNTAqNSYrLCkBCQoKDgwOGg8PGjIkHyQqKSoyKjIpLDQtLCwqKiwsKS4sKS8vLywpLCwwMC0pKiwpLCwsLCwsLCwsLC8sLCwsLP/AABEIAOIA3wMBIgACEQEDEQH/xAAcAAABBQEBAQAAAAAAAAAAAAAAAQIFBgcDBAj/xABKEAABAwIDBAcDCAcHAQkAAAABAAIDBBEFEiEGMUFRBxMiYXGBkTJCoRQjUmJygpKxQ6KywcLR8BUzU2Nz0vHhFyVEg5Oks8PT/8QAGwEBAAIDAQEAAAAAAAAAAAAAAAQFAgMGAQf/xAA0EQACAQMCAwUHAwQDAAAAAAAAAQIDBBEhMQUSQRNRYXGRBiIygaGx0cHh8BQVI0IzUvH/2gAMAwEAAhEDEQA/ANwCVCS6AVCEIAQhCAEIQgBCEIAQhCAEIQgBCEIAQhCAEIQgBCEIAQhCAEIQgBIkunIAQhCAbdOQk3IBUIQgBCEIAQhCAEIQSgBC802IxM9qSNvi9o/MrzHaSkG+og/9aP8A3LzmRsVKctov0JJCjmbQ0p3VEB8JYz+9e2Koa72XNPgQfyRNPY8lTlH4k0dEIQvTAEIQgBCEIAQhCAE3el3pUAIQhACEIQAhCEAm5KhNOiAci6h9odqaejZmmdqR2Ym6vf8AZby7zYd6ynaHpHqqm7Yz1EX0GE5yPrSb/IWHio9W4hT337i2sOEXF7rBYj/2e3y7zUsZ2ypKW4llbnH6Jvaf+EbvOypOK9MhNxTQAcnym/6jP9yzeyLKuneVJbaHZWvs3aUlmpmb8dF6L9WywV3SFiEt/nywHhGGst5gZvioOqxGaT+8kkf9p7nfmVyQospzluy9pWtCl/xwS8kjnlSZV0ITVhkk4QzKla4jdoeY0SoXuTFxRJUe1VZF/d1EwtwzuLfwuuFYsN6XKyO3WiOYcbtyO/EzT4KlWSWW2NacdmQK3Drat8dNP5a+u5tGD9LdJLYTB8Dubu0z8TdfUBXOkrGSsD43Ne07nNIcD5hfMdl7sKxqemfmgkdGeNjo77TTo4eIUunetfGjnrv2Ypy1t5cr7nqvXdfU+lELN9l+ltj7R1jRG7cJ236s/abvZ46jwWiRTBzQ5pBBFw4G4I5g8QrGnUjUWYs466sq1pLlqxx9n5M6JqUJVsIgIQhACEIQAhCEAIQhACpe2+3zaUdVDZ9QRqN7YgdxfzdxDfM8L99v9rvkcQbFbr5L5OORo0MhHwHM+BWNPcSS5xJJJJcTcknUkk7zdQbm45PdjudTwTgyuP8APX+Hou/9vv8AfpVVT5nufM4ue43LzvPce7ly8FwLbJbpQ7n5H+fcqp6nepKKwtu4aQmEKzUnR9XyAEQ2B1Bc+MaHja9/gueP7D1FHCJZjHYvDA1rnF1yCfogW7J4rPsp4zgjR4hbOapqom3phNP7FbQvdhGDy1UzYoW5nHyDQN7nHgAtTwXonpY2g1BdM/jqWMv3NaQfUrKlQnV2NV9xa3sdKj17lv8AzzMdSELd5ujnD3C3ycDva54PqHKm7TdE7o2l9G50gGphdbPb6jhYO8CAe8rZOzqRWdyHbe0dnWnyvMfPb1Tf1M8gpnvNmNc4/RaC4+gUrTbGVz/ZppvFzCz9uy77D4oabEInOuAXdU8HTR/ZN/B1j91b6Csre2jVWWzVxjjVaxqKEIJprKbyYfTdFmIO3xsZ9qRv8OZebaXYKeiibJK6Nwc7KcmY5SQSLkgb7H0W9KL2lwYVVLLCd729k8njVh/EApMrKCi8blHR9prmVaPaYUc64XT1ZnOyvRlT1VPHOZ5LPGrGtYC1wNnNub7iN9lZqboloG+0JX/akt+wGqvdEeMGOWWkk0zEvY08Hs0kb42AP3CtUJWVvTpTgnymni17fULmVPtXjdY00e23p8jO9t+jynbRufSRBj4u2bFxLmD2wS4ncO193vVJ2T25loXhovJBftRE7r73Rk+yfgePMXbENuMSMr44qC5Y4sJLZZGmxte4DQQfyKy7FaCSKVzJYzE/f1drWDtRbU6W71GryUZKdPT5F5wujUrUZUL3Es6r3k3h/NvTo/E+icJxaKpibLC4OY71B4gjgRyXtWBbDbXOoZxmJMDyBKzlwEjR9IfEacrbzDKHNDmkEOAII1BB1BB4hTqFZVY56nKcV4bKxq8u8Xs/080dEIQpBUghCEAIQhACa94AJJsALk8gE5V/bytMWH1DhvLMg/8AMcI/ycVjKXKmzbRpOrUjTXVperwY7tDjJq6mSY7nGzB9GNujB6anvJWrbH4bRT0scrKaAOIs/sNJEjdHDtAneL+BCxgBX3opxvJM+ncezL22f6jR2h5tH6iqraf+T3up9A41atWa7FtcnRP/AF2fpv8AIvm0WAMnpJYWta0ub2LAAB7e0w6d4HkSsGbGS7LbUnLbjcm1vVfSax/aTAOqxmJoFmTzRSN5dqQdYPxBx8HBSLylnEl5FR7OX3Z9pSk+nMvlv9Psa5GzKABuAA9NFnvTHU/N08f0nvf+FoaP2ytFWT9LdTeriYfdiv4F73fuYFuunikys4DDnvoPuy/oyx9FeCNio+uI7c5JvxyNJaweGhd95XUlQ2xZH9n01v8ABYPMCx+N03baV7cPqSzR3VO1G8A2DiPukrOniFJY7iLdOV1eyTesp48tcL0EG29D1nV/KI817bzlvyz2y/FTi+ZrLY+inG3zUro3m5gcGgnf1bhdgPhZw8AFHoXXaS5ZIt+LcBVnRVanJtLfPj1RD9K2yYA+VxCxuBMBxubNk8b2B8QeaiHdLdXZoDIhbLmNnFzrWvqTYX14cVruJUDZoXxP9mRjmHwcLX/evm6ohLHOa7e0lp8Wmx+IWm65qUuaDxksuBdlxCh2VzHmdPbPc/8Az7H0pR1LZI2vYbte0OaebXAEfArOOmCikb1U7HvDT809oc4AHVzDYHj2h5BS/RTjPW0XVk9qBxZ35Hdph/aH3VYNqcHFVSSw8XN7B5Pb2mH8QHldS5f5qOnVHPUH/beI4ntGWH5Pr6amBYTiD4Z45We1G4P8bHUE8iLg+K+iqCrbLGyRhu17Q5p7nC489V82yadmxFt4O+45/wAlrXRFjvWQPp3HtQnMwf5bzu8nX/EFCsqmJOD6nT+01n2lGNxFax0fk/w/uaAs86XdnushbUsHai7L7cY3HQ/dcfRx5K84pSOlhkYx7o3OaQ2RpILXW0II132WajorrZtamrB85ZT+tZTbhOUeVRzk5nhEqdKqq86qhyvbDeV12MzK2Lojx8zUzoHm7oCMv+k6+UeRBHgWrO9r9lXUM4jLi9rmhzJMuW/Bwtc2IPfuI5qR6K60x4kxvCVj2HybnHxYq63bpVeV+R2fFoU77h7qU9UlzJ+W/wBMo3JCQFKro+ZAhCEAIQhAISqj0mn/ALuk+3F/8jVa3uVV6QJ2ignDveaA37QcHD4tWuoswaXcS7KoqdzTnLZSi/qY2u1HVuikZIw2cxwc097Tf0XBrkKhR9alFSTTPojCcRbPDHKz2ZGhw7r7we8G48lH7Q4UJJaSW3ahnab/AFXgtI/FkPkqn0S45dslM46t+cj+yTZ4HgbH7xWjEK8hJVYJnyy6ozsLqUF0zjya/DFWH9I1TnxGb6gYz0jaT8XFbgV89bRVPWVlQ/g6aS3hnIHwAUa+fuJeJcey9PNxOfdHHq1+DT+ivFRJRdXftQvLbfUeS9p9S4fdVxqIGyMc1wu1zS1zTxBFiD5LCdktpHUVSJNSx3ZlYOLCd4+sDqPMcVudDWsljbJG4OY8Xa4biFstainDl6oicdspW106i+GTyn49V66mO410Y1kUhEDDNGT2XgtDgOAeCRr3jT8lfejvZSSigf11uslcC5oNw1rQQ1t+J1cTbmrahZU7aEJcyNV1xu5uqHYVMY0y8avHf+whXzrtEQaypI3Gea3h1jluO1e0TaOmfISM1i2Nv0pCOyPAbz3Ar5/LiSSdSdSeZ5qLfyWkS99laEl2lZ7aJePf6Fu6LMW6muDD7E7Sw8sw7TD6gt+8tqsvmmCpcxzXMNnMcHNPJzSCD6hbY3pMoBG1zpe05rXGNrXuLSQCWmwtcHTevbOslBxk9jD2k4fUnXjWpRb5lh4WdV+32M36ScF+T17yBZk3zreV3e2PxAn7wUdsfjnySsilJ7N8sn+m7R3po77qsHSDtnS10bGxMlzxuJEjg0DKRZzbZidbNPkqLdQ6rUavNB+J0dhCdexVK5i08crT7ts+n1Pp1rrhOusAb0g17Y2xtnLWsaGizWZrNFhd1rk2G+6iqvHamX+9mlf3OkeR6E2U930OiOUh7LV2/fmkvm/x9zXelCnp5qQ5pYmyxduMF7A53B7ACb6j4gLN+j1t8Tp7cHOPkI3kquEr04NjhpaunlHCQB3+m7sv+Dvgoyn21aLSwXUrb+28OqwlPmWHjTGG9Mep9KscnheOmmuARxF162lXB85HIQhACaU5MeUBxmes26WMRywsZzdf8z/CFodQ5ZF0vPJ6rlnI/UB/mgKnGC3K0nUsa8eDr/vBXVe6fDetpHSMHzkNPDO360TJJYp2+QMb/ud6iaSsDwqe5pcksrZn0ngnEFdUFCT9+Onnjr+SXwLFXU1THM33HXIHvNOj2+bSVvzKkGPO3VpbmB5gi4PovnMuIbpf2hmLfaDNbkK14Dt6+Cn6qNvWZQ5t3yO0adR2MoOm691staqgmpbEHjthO6lGVJe8tHqllb9e79TW2YgDAZSLANc4jfYNv/JfO5JOp46k953qcqds6qSG2YMzRv8AYHDtXAzXsCB8VCveSY/rROJA3XNzu8V5c1FVxjobOCWlSxUu0WsuXr01/I1sZNtDrxsprZvaiopSDATkLjmjeMzHEW7Vh7J7wR5qIYe2BwMVrX5yW/euFLTNIFwdXOHtEaC1lGj7uqZc18V805xTWuj8DU6HpjicwOlp5G3vqwteNCRxy8k3EOl8ZT1FM8m3tSEADvLW3J9Qsvo7NYHAdoseb3PAuI03e6FyyDJcB+e1w+z75vHdZSP6io9M/Qp1wayi03DxxzPBJ4xjc9ZJ1kzi4jc0CzWDk1u4D4niSo/qncjpvT6pgLgCNAzPl1AzF1tbf1omPZcglpc0MAAbqGkb7tuPVRWsvV6l9TmqcMU4pRWiGvblBc4HQbt1ySBv8/glliOY2GlzaybUlpiOUDKNRv0dmAOh7iukkIs5jAAM7b2Opbrfee4LzlRmq08t+BycwhJ1Z3/mQPzTrNAsOyC4DS51NwN5SOAzPJANn5Rfg0DcF4orc2SqyyorcW1soI3vDTfkRwTGRE2tx3ajW2/RPmdlDLNPZkFm63O82SNuRf3iS131bbmAcBYX7/JZNLBoVSXO49Xj7HKy8mMMBgie3eXStJ55SLFOraiwsPVPxOLLSUjeLmySeTpXBvwaFOsqe82cp7TXqfLbQfi/0/nkb7sbiBlo4HneY2E+JaD+9WWNyo/R4bUMAPCOP9hqukLlZHGHpCVI1KgBc3rouT0B4KorMulClzQF30Hsd5EFh/MLTasKpbR0AljfGffaW35EjQ+R1QFM2LxRscdPI+xZHK+mnB3dRU21P1Q4tVL2iwl9BWywa2Y7sH6UbtYz+EjzB5KY2VlDZZKWcWZODE4HhILged7jxsvftfSOqaMOfrV0FoZuctPvjl79NfM81rqQ5kTbK4dGpnOP0IOhxIOHuh99zi4aW90jjde5jjmzOLb5S0AXO/i4neqbHL/ypKlxNze8KtlSa+E7ahxCM9K/r09PwTrWWaG3HsObfW1zmtw7wlc32LEXY3LqDlII1HMLyQ4gx3G3ivSDfcozcluXUI0qiTi8/MUb8xIvlDQG307WbUlEVmkkEZblwYRqHHkeSRIQvOZmxUYiwgNBF7tsQGkdoZjqM3gSmtuLAP0Gnsdq3LXRIkK85me9hEV5BN93Zy5bfXzb/BI554EDdoWAkd9+OqaQkWPMzZ2UcY+YaWLTcg3zHcSXEG/duCRx0AuXEHeQAbWFh38UuVJlXjbZlGnGLTXQHuBdckkB2YMsAL8Lkb0l9SQ4tJ1doCCeYvuKUtA3kBcnVIHsjzKzjzM01Owgtf3PQ0izbl1mODgTqSeN15paxt+OoyutbtjhfkRzXnlmJ3lefI57wyMFz3EAAC5uTYWHEngFIhBt46lTc3NOEHJ6RXqMjgdLIGM1c5wY37Tja/l+4qW2tANV1MWohZHTs8WgD1zOVk2X2XMD3SEBz4WuaANW9eRZwB4hgOW/EudyUZs1gT34hmk3RkzPJ4vJOX1fr90q2hFQjhHzq5ryr1ZVJdf4jWtnYBHG1g3NDWjwa0NH5KzU5UBhbLAKep1maD2NTk1qcgBc3hdE1wQHgqWqAxOJWWdiiK6C4KAyrafZ9rqlrgcpl3O3fOjh4nh3g/SC9dbFMGMnABqImmORp9iphPtRv8d45G/PSZ2kwnro3RnQn2HfReN2vBeLY7aZlTmpKwBtSy7SDp1wHvD6/EjzHGwGaY1gga01FLd9M51nNPtwPP6KYcDydud43Ch2O4j0WhbU7OVOHVBqIe1BIMrnFocxzT+iqGbiD36HhY6CvVOCQ1PbpLRS8aRztCf8iR3tD6jjm5Fy0zp51RY215ye7PYhGTr0R1ZG4leGeN8bi2Vpa5ps4EEEHvB1Hmnx2tcnTgOJ/wCneo8l0ZdUqifvQZMQ4k7e7UfE9y7f2vfe30UGZyd//CcJlpdOD6FjC9uI/wCxOjEm8infL2d6gxKnCZYdjElx4jW8CZ+XM5FNNe3konrkdcvOyibP6+syVGIkbgPBMlqTvB0/rQqOEqeyQjw434pyxRg7irLdnZ0ibnXKWVo3a93EHkf5qY2a2JrMQcOqYWRX1mdcMH3vePc258FtjTctiFWu6VFZmyLpo3yyNjhaXvcbANFzc8AOJWqYVsiMMga9/brp+xHbtdTm0c5vN9tL8yANLk2/Y/YWmw9nzYzykWdO4C/eGj3W93qSpySma54eWguHsnlfl3qdTpKCOVvb+d08bR7iGocLipKQmWzWsYXPJ1ytaLkX4nmeJKq2CR5g6XLlMzs+Xk3cxvkPiTzUrt/C+Z0VPmywgiWe3vBp7DD4u1txt3JcNp720sOA5DgFtK4mKCOwCmYAvDSRKSiagOrQnJAlQAkKVCA5PavDUwqRIXGWNAVXFKG4KzzavZYzkPYclTHYtffL1gbu7XB44H/oVrtTTXVexTCwf3FAVTZbpK0+T4kNfYMzm7+BbOy3xt4jil2i6L45B1tA5oDtepLrxu/03+74G47wueObOMn0k7Eg0bMBvtuDh7w+I4FVyHEa7CjcOPVk6D2oX/7T6FAROI1k0J6muhL8os2OUEPA/wAuUEODfBxb3FR0uHU8pzRSOhJ/RzNJb4NljB08WDxWm4f0n4fWM6qviay+/O3rIr8wbXYe/wCK9FT0XUVS3rKGfIDusRNF+eZvqV40nubIVJQ+FmSSYBUtFwzrGj34iJW+ZjLredlHmexsRY8lo1f0WYhEc0TWS23OieA70flN/C6gcQOJRHLPDPb/AD4XSN9ZGuHxWp0UydDiNSO5WRUBOFQ3mpKTF2g2fBTE90bWfsFqR1dBxpoNeRn/AP1WDoEmPFO9fz1I8VDU8VHcfT+ak21cYFxT048RK79qQqQw3GJrjqKeEnhkpYnH1DCV5/ToyfF30RD0NHUTm0ET3nkxrn/sgqzUXRZWOs6qfFSs5zSNa63cwEn1IU9Tx47UNyjr42HmW07bfquUjQ9FD3nNVTi53hl3vPjI/wDkVsVGKIlTiVae2hHUGHYLQ73PrZe4Whv4HsnzL1omFVtRUMacggjsLNsQbcgNDb0C54ZsrRUYD2saHf40pu/yLtB90Beyp2opY/blHgN58BvJW1LBXyk5PLZLQx2Fhr3lca7FGQg3N3W9nj58h+agazauR4tE0xM+m4fOn7LDpGO92v1RvUYyAyG7r232NySTxcTqfPUr0xOsszp5Mx3E3A58L/1/zN0NLZcqGi4qYggQHSCNetoTGMXUBAKhCEAIQhACa5qchAeaSNeKopbqULVyexAVauwwHeLj+t6g6rD3NuLZmnQtIBuORB0IV9lp1H1GHckBlGIbCU0hLovmX8gLsv3sOrfI+Sg5NmK2mdnhzG36SBxzeYFnfBa7VYQDvFjz3FR0uFOG438UBn9H0n4hAcr5A+3uTMGb1FnepU3TdPBbpLTA98chHwcD+am6ijzC0sYeOTmhw+N1EzbH0L/0LWnmwuZ8AbfBAe0dMVDIPnaaT7zIX/tEJf8AtIwc6mm/9tB/NQU3RzSHcZh3ZwR8WrkejiD/ABZvDsf7UBYh0oYW32IHD7MEA/iTndMdPuZDMfExtHwcVAx9HVPxkl9WD+Er1Q7BUTd4e77Uh/hsgPTUdMWnzdMPF8v7mt/eoyTbjFKrSD5tv+TH/wDY+9vUKcpcDpYz83BHfnlzH1dcqTbE924WHf8AyQFRptmKiQ5qmd1zv7ZkkPi4mw9Sp7D8Jii/umdr/EPaf+I7vKymIsMv7WqkabDe6yAjaagN7nepmkoOY8l7IKIBe2OBAcoadetjErGLoAgABKhCAEIQgBCEIAQhIgC6LJUIBhaubol3SWQHikpgV5ZcPCli1NMaAgZMN7l5pMMHEfBWUxJhhQFVdg7eSZ/YzeXxKtZpwm/JRyQFXGDt5fmurMJb9EKyCmHJOFOgIKPDe5eiPDlLiFOESA8EVEBwXpZAvSGJQ1Ac2xroGpbJUAlkXSoQAhJdKgBCEIAQhIgE3pyEIAQhCAEIQgBCEIAskslQgEsjKlQgEyoslQgEslQhACEIQAhCEAIQhACRKhACE1OQCJUIQAhCEAIQhACELlUvcGOLRmcGkhvMgXAv3lAdUKuM2jqTltSSDO4tF8wy6gBz+zoLvZ5CQ+6nxbQzmNzjTPaQ5oDCHkuBIzEWbwDm+d+SAsCFWm49VBljATIW9k5ZMpcQwgOAb2bZ3X190i6V+0FSP/Dl394QQJQLNja5g1be5LiPK28EICyIVelx2pDnDqNGl7c2WUgkPhaHAhurcr3u0GuTTdcozHqgujJgc1pdaRuWQuYCBZzjksfu3362sUBYkKvzbQTgnLTud23gDLLezXNDfctcgl++1gRvXswzEZn5xJFkLQC22azu1I213NH0AfB4QEohROLV0rHxCMHtElw6tz22Bbdpc32XEE2HE6kgA3h4ccrcrPmyT27jqpAHHK0gXIFrEka5d3vW1AtyFWYsQq3R5u1dschI6o9twdaMMzAEX13jQNvbUFMq8Vq2l4bc5bNLvk8mrhG8lzGi+Zjnhjb397gLEgWlCZESWi4sbC45HiE9ACEIQAhCEAJEqEAIQhACEIQAhCEAIQhAMskO/wDruQhAKUIQgBCEIAQ1CEArk0oQgBKUIQDmpUIQAhCEAIQhACEI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4" name="AutoShape 4" descr="data:image/jpeg;base64,/9j/4AAQSkZJRgABAQAAAQABAAD/2wCEAAkGBhISEBQUERQUFRQUFRUVFRAWFhQXFRUUFBQVFRUVFRUYHCYeFxkkGRUVHy8gIycpLCwsFx4xNTAqNSYrLCkBCQoKDgwOGg8PGjIkHyQqKSoyKjIpLDQtLCwqKiwsKS4sKS8vLywpLCwwMC0pKiwpLCwsLCwsLCwsLC8sLCwsLP/AABEIAOIA3wMBIgACEQEDEQH/xAAcAAABBQEBAQAAAAAAAAAAAAAAAQIFBgcDBAj/xABKEAABAwIDBAcDCAcHAQkAAAABAAIDBBEFEiEGMUFRBxMiYXGBkTJCoRQjUmJygpKxQ6KywcLR8BUzU2Nz0vHhFyVEg5Oks8PT/8QAGwEBAAIDAQEAAAAAAAAAAAAAAAQFAgMGAQf/xAA0EQACAQMCAwUHAwQDAAAAAAAAAQIDBBEhMQUSQRNRYXGRBiIygaGx0cHh8BQVI0IzUvH/2gAMAwEAAhEDEQA/ANwCVCS6AVCEIAQhCAEIQgBCEIAQhCAEIQgBCEIAQhCAEIQgBCEIAQhCAEIQgBIkunIAQhCAbdOQk3IBUIQgBCEIAQhCAEIQSgBC802IxM9qSNvi9o/MrzHaSkG+og/9aP8A3LzmRsVKctov0JJCjmbQ0p3VEB8JYz+9e2Koa72XNPgQfyRNPY8lTlH4k0dEIQvTAEIQgBCEIAQhCAE3el3pUAIQhACEIQAhCEAm5KhNOiAci6h9odqaejZmmdqR2Ym6vf8AZby7zYd6ynaHpHqqm7Yz1EX0GE5yPrSb/IWHio9W4hT337i2sOEXF7rBYj/2e3y7zUsZ2ypKW4llbnH6Jvaf+EbvOypOK9MhNxTQAcnym/6jP9yzeyLKuneVJbaHZWvs3aUlmpmb8dF6L9WywV3SFiEt/nywHhGGst5gZvioOqxGaT+8kkf9p7nfmVyQospzluy9pWtCl/xwS8kjnlSZV0ITVhkk4QzKla4jdoeY0SoXuTFxRJUe1VZF/d1EwtwzuLfwuuFYsN6XKyO3WiOYcbtyO/EzT4KlWSWW2NacdmQK3Drat8dNP5a+u5tGD9LdJLYTB8Dubu0z8TdfUBXOkrGSsD43Ne07nNIcD5hfMdl7sKxqemfmgkdGeNjo77TTo4eIUunetfGjnrv2Ypy1t5cr7nqvXdfU+lELN9l+ltj7R1jRG7cJ236s/abvZ46jwWiRTBzQ5pBBFw4G4I5g8QrGnUjUWYs466sq1pLlqxx9n5M6JqUJVsIgIQhACEIQAhCEAIQhACpe2+3zaUdVDZ9QRqN7YgdxfzdxDfM8L99v9rvkcQbFbr5L5OORo0MhHwHM+BWNPcSS5xJJJJcTcknUkk7zdQbm45PdjudTwTgyuP8APX+Hou/9vv8AfpVVT5nufM4ue43LzvPce7ly8FwLbJbpQ7n5H+fcqp6nepKKwtu4aQmEKzUnR9XyAEQ2B1Bc+MaHja9/gueP7D1FHCJZjHYvDA1rnF1yCfogW7J4rPsp4zgjR4hbOapqom3phNP7FbQvdhGDy1UzYoW5nHyDQN7nHgAtTwXonpY2g1BdM/jqWMv3NaQfUrKlQnV2NV9xa3sdKj17lv8AzzMdSELd5ujnD3C3ycDva54PqHKm7TdE7o2l9G50gGphdbPb6jhYO8CAe8rZOzqRWdyHbe0dnWnyvMfPb1Tf1M8gpnvNmNc4/RaC4+gUrTbGVz/ZppvFzCz9uy77D4oabEInOuAXdU8HTR/ZN/B1j91b6Csre2jVWWzVxjjVaxqKEIJprKbyYfTdFmIO3xsZ9qRv8OZebaXYKeiibJK6Nwc7KcmY5SQSLkgb7H0W9KL2lwYVVLLCd729k8njVh/EApMrKCi8blHR9prmVaPaYUc64XT1ZnOyvRlT1VPHOZ5LPGrGtYC1wNnNub7iN9lZqboloG+0JX/akt+wGqvdEeMGOWWkk0zEvY08Hs0kb42AP3CtUJWVvTpTgnymni17fULmVPtXjdY00e23p8jO9t+jynbRufSRBj4u2bFxLmD2wS4ncO193vVJ2T25loXhovJBftRE7r73Rk+yfgePMXbENuMSMr44qC5Y4sJLZZGmxte4DQQfyKy7FaCSKVzJYzE/f1drWDtRbU6W71GryUZKdPT5F5wujUrUZUL3Es6r3k3h/NvTo/E+icJxaKpibLC4OY71B4gjgRyXtWBbDbXOoZxmJMDyBKzlwEjR9IfEacrbzDKHNDmkEOAII1BB1BB4hTqFZVY56nKcV4bKxq8u8Xs/080dEIQpBUghCEAIQhACa94AJJsALk8gE5V/bytMWH1DhvLMg/8AMcI/ycVjKXKmzbRpOrUjTXVperwY7tDjJq6mSY7nGzB9GNujB6anvJWrbH4bRT0scrKaAOIs/sNJEjdHDtAneL+BCxgBX3opxvJM+ncezL22f6jR2h5tH6iqraf+T3up9A41atWa7FtcnRP/AF2fpv8AIvm0WAMnpJYWta0ub2LAAB7e0w6d4HkSsGbGS7LbUnLbjcm1vVfSax/aTAOqxmJoFmTzRSN5dqQdYPxBx8HBSLylnEl5FR7OX3Z9pSk+nMvlv9Psa5GzKABuAA9NFnvTHU/N08f0nvf+FoaP2ytFWT9LdTeriYfdiv4F73fuYFuunikys4DDnvoPuy/oyx9FeCNio+uI7c5JvxyNJaweGhd95XUlQ2xZH9n01v8ABYPMCx+N03baV7cPqSzR3VO1G8A2DiPukrOniFJY7iLdOV1eyTesp48tcL0EG29D1nV/KI817bzlvyz2y/FTi+ZrLY+inG3zUro3m5gcGgnf1bhdgPhZw8AFHoXXaS5ZIt+LcBVnRVanJtLfPj1RD9K2yYA+VxCxuBMBxubNk8b2B8QeaiHdLdXZoDIhbLmNnFzrWvqTYX14cVruJUDZoXxP9mRjmHwcLX/evm6ohLHOa7e0lp8Wmx+IWm65qUuaDxksuBdlxCh2VzHmdPbPc/8Az7H0pR1LZI2vYbte0OaebXAEfArOOmCikb1U7HvDT809oc4AHVzDYHj2h5BS/RTjPW0XVk9qBxZ35Hdph/aH3VYNqcHFVSSw8XN7B5Pb2mH8QHldS5f5qOnVHPUH/beI4ntGWH5Pr6amBYTiD4Z45We1G4P8bHUE8iLg+K+iqCrbLGyRhu17Q5p7nC489V82yadmxFt4O+45/wAlrXRFjvWQPp3HtQnMwf5bzu8nX/EFCsqmJOD6nT+01n2lGNxFax0fk/w/uaAs86XdnushbUsHai7L7cY3HQ/dcfRx5K84pSOlhkYx7o3OaQ2RpILXW0II132WajorrZtamrB85ZT+tZTbhOUeVRzk5nhEqdKqq86qhyvbDeV12MzK2Lojx8zUzoHm7oCMv+k6+UeRBHgWrO9r9lXUM4jLi9rmhzJMuW/Bwtc2IPfuI5qR6K60x4kxvCVj2HybnHxYq63bpVeV+R2fFoU77h7qU9UlzJ+W/wBMo3JCQFKro+ZAhCEAIQhAISqj0mn/ALuk+3F/8jVa3uVV6QJ2ignDveaA37QcHD4tWuoswaXcS7KoqdzTnLZSi/qY2u1HVuikZIw2cxwc097Tf0XBrkKhR9alFSTTPojCcRbPDHKz2ZGhw7r7we8G48lH7Q4UJJaSW3ahnab/AFXgtI/FkPkqn0S45dslM46t+cj+yTZ4HgbH7xWjEK8hJVYJnyy6ozsLqUF0zjya/DFWH9I1TnxGb6gYz0jaT8XFbgV89bRVPWVlQ/g6aS3hnIHwAUa+fuJeJcey9PNxOfdHHq1+DT+ivFRJRdXftQvLbfUeS9p9S4fdVxqIGyMc1wu1zS1zTxBFiD5LCdktpHUVSJNSx3ZlYOLCd4+sDqPMcVudDWsljbJG4OY8Xa4biFstainDl6oicdspW106i+GTyn49V66mO410Y1kUhEDDNGT2XgtDgOAeCRr3jT8lfejvZSSigf11uslcC5oNw1rQQ1t+J1cTbmrahZU7aEJcyNV1xu5uqHYVMY0y8avHf+whXzrtEQaypI3Gea3h1jluO1e0TaOmfISM1i2Nv0pCOyPAbz3Ar5/LiSSdSdSeZ5qLfyWkS99laEl2lZ7aJePf6Fu6LMW6muDD7E7Sw8sw7TD6gt+8tqsvmmCpcxzXMNnMcHNPJzSCD6hbY3pMoBG1zpe05rXGNrXuLSQCWmwtcHTevbOslBxk9jD2k4fUnXjWpRb5lh4WdV+32M36ScF+T17yBZk3zreV3e2PxAn7wUdsfjnySsilJ7N8sn+m7R3po77qsHSDtnS10bGxMlzxuJEjg0DKRZzbZidbNPkqLdQ6rUavNB+J0dhCdexVK5i08crT7ts+n1Pp1rrhOusAb0g17Y2xtnLWsaGizWZrNFhd1rk2G+6iqvHamX+9mlf3OkeR6E2U930OiOUh7LV2/fmkvm/x9zXelCnp5qQ5pYmyxduMF7A53B7ACb6j4gLN+j1t8Tp7cHOPkI3kquEr04NjhpaunlHCQB3+m7sv+Dvgoyn21aLSwXUrb+28OqwlPmWHjTGG9Mep9KscnheOmmuARxF162lXB85HIQhACaU5MeUBxmes26WMRywsZzdf8z/CFodQ5ZF0vPJ6rlnI/UB/mgKnGC3K0nUsa8eDr/vBXVe6fDetpHSMHzkNPDO360TJJYp2+QMb/ud6iaSsDwqe5pcksrZn0ngnEFdUFCT9+Onnjr+SXwLFXU1THM33HXIHvNOj2+bSVvzKkGPO3VpbmB5gi4PovnMuIbpf2hmLfaDNbkK14Dt6+Cn6qNvWZQ5t3yO0adR2MoOm691staqgmpbEHjthO6lGVJe8tHqllb9e79TW2YgDAZSLANc4jfYNv/JfO5JOp46k953qcqds6qSG2YMzRv8AYHDtXAzXsCB8VCveSY/rROJA3XNzu8V5c1FVxjobOCWlSxUu0WsuXr01/I1sZNtDrxsprZvaiopSDATkLjmjeMzHEW7Vh7J7wR5qIYe2BwMVrX5yW/euFLTNIFwdXOHtEaC1lGj7uqZc18V805xTWuj8DU6HpjicwOlp5G3vqwteNCRxy8k3EOl8ZT1FM8m3tSEADvLW3J9Qsvo7NYHAdoseb3PAuI03e6FyyDJcB+e1w+z75vHdZSP6io9M/Qp1wayi03DxxzPBJ4xjc9ZJ1kzi4jc0CzWDk1u4D4niSo/qncjpvT6pgLgCNAzPl1AzF1tbf1omPZcglpc0MAAbqGkb7tuPVRWsvV6l9TmqcMU4pRWiGvblBc4HQbt1ySBv8/glliOY2GlzaybUlpiOUDKNRv0dmAOh7iukkIs5jAAM7b2Opbrfee4LzlRmq08t+BycwhJ1Z3/mQPzTrNAsOyC4DS51NwN5SOAzPJANn5Rfg0DcF4orc2SqyyorcW1soI3vDTfkRwTGRE2tx3ajW2/RPmdlDLNPZkFm63O82SNuRf3iS131bbmAcBYX7/JZNLBoVSXO49Xj7HKy8mMMBgie3eXStJ55SLFOraiwsPVPxOLLSUjeLmySeTpXBvwaFOsqe82cp7TXqfLbQfi/0/nkb7sbiBlo4HneY2E+JaD+9WWNyo/R4bUMAPCOP9hqukLlZHGHpCVI1KgBc3rouT0B4KorMulClzQF30Hsd5EFh/MLTasKpbR0AljfGffaW35EjQ+R1QFM2LxRscdPI+xZHK+mnB3dRU21P1Q4tVL2iwl9BWywa2Y7sH6UbtYz+EjzB5KY2VlDZZKWcWZODE4HhILged7jxsvftfSOqaMOfrV0FoZuctPvjl79NfM81rqQ5kTbK4dGpnOP0IOhxIOHuh99zi4aW90jjde5jjmzOLb5S0AXO/i4neqbHL/ypKlxNze8KtlSa+E7ahxCM9K/r09PwTrWWaG3HsObfW1zmtw7wlc32LEXY3LqDlII1HMLyQ4gx3G3ivSDfcozcluXUI0qiTi8/MUb8xIvlDQG307WbUlEVmkkEZblwYRqHHkeSRIQvOZmxUYiwgNBF7tsQGkdoZjqM3gSmtuLAP0Gnsdq3LXRIkK85me9hEV5BN93Zy5bfXzb/BI554EDdoWAkd9+OqaQkWPMzZ2UcY+YaWLTcg3zHcSXEG/duCRx0AuXEHeQAbWFh38UuVJlXjbZlGnGLTXQHuBdckkB2YMsAL8Lkb0l9SQ4tJ1doCCeYvuKUtA3kBcnVIHsjzKzjzM01Owgtf3PQ0izbl1mODgTqSeN15paxt+OoyutbtjhfkRzXnlmJ3lefI57wyMFz3EAAC5uTYWHEngFIhBt46lTc3NOEHJ6RXqMjgdLIGM1c5wY37Tja/l+4qW2tANV1MWohZHTs8WgD1zOVk2X2XMD3SEBz4WuaANW9eRZwB4hgOW/EudyUZs1gT34hmk3RkzPJ4vJOX1fr90q2hFQjhHzq5ryr1ZVJdf4jWtnYBHG1g3NDWjwa0NH5KzU5UBhbLAKep1maD2NTk1qcgBc3hdE1wQHgqWqAxOJWWdiiK6C4KAyrafZ9rqlrgcpl3O3fOjh4nh3g/SC9dbFMGMnABqImmORp9iphPtRv8d45G/PSZ2kwnro3RnQn2HfReN2vBeLY7aZlTmpKwBtSy7SDp1wHvD6/EjzHGwGaY1gga01FLd9M51nNPtwPP6KYcDydud43Ch2O4j0WhbU7OVOHVBqIe1BIMrnFocxzT+iqGbiD36HhY6CvVOCQ1PbpLRS8aRztCf8iR3tD6jjm5Fy0zp51RY215ye7PYhGTr0R1ZG4leGeN8bi2Vpa5ps4EEEHvB1Hmnx2tcnTgOJ/wCneo8l0ZdUqifvQZMQ4k7e7UfE9y7f2vfe30UGZyd//CcJlpdOD6FjC9uI/wCxOjEm8infL2d6gxKnCZYdjElx4jW8CZ+XM5FNNe3konrkdcvOyibP6+syVGIkbgPBMlqTvB0/rQqOEqeyQjw434pyxRg7irLdnZ0ibnXKWVo3a93EHkf5qY2a2JrMQcOqYWRX1mdcMH3vePc258FtjTctiFWu6VFZmyLpo3yyNjhaXvcbANFzc8AOJWqYVsiMMga9/brp+xHbtdTm0c5vN9tL8yANLk2/Y/YWmw9nzYzykWdO4C/eGj3W93qSpySma54eWguHsnlfl3qdTpKCOVvb+d08bR7iGocLipKQmWzWsYXPJ1ytaLkX4nmeJKq2CR5g6XLlMzs+Xk3cxvkPiTzUrt/C+Z0VPmywgiWe3vBp7DD4u1txt3JcNp720sOA5DgFtK4mKCOwCmYAvDSRKSiagOrQnJAlQAkKVCA5PavDUwqRIXGWNAVXFKG4KzzavZYzkPYclTHYtffL1gbu7XB44H/oVrtTTXVexTCwf3FAVTZbpK0+T4kNfYMzm7+BbOy3xt4jil2i6L45B1tA5oDtepLrxu/03+74G47wueObOMn0k7Eg0bMBvtuDh7w+I4FVyHEa7CjcOPVk6D2oX/7T6FAROI1k0J6muhL8os2OUEPA/wAuUEODfBxb3FR0uHU8pzRSOhJ/RzNJb4NljB08WDxWm4f0n4fWM6qviay+/O3rIr8wbXYe/wCK9FT0XUVS3rKGfIDusRNF+eZvqV40nubIVJQ+FmSSYBUtFwzrGj34iJW+ZjLredlHmexsRY8lo1f0WYhEc0TWS23OieA70flN/C6gcQOJRHLPDPb/AD4XSN9ZGuHxWp0UydDiNSO5WRUBOFQ3mpKTF2g2fBTE90bWfsFqR1dBxpoNeRn/AP1WDoEmPFO9fz1I8VDU8VHcfT+ak21cYFxT048RK79qQqQw3GJrjqKeEnhkpYnH1DCV5/ToyfF30RD0NHUTm0ET3nkxrn/sgqzUXRZWOs6qfFSs5zSNa63cwEn1IU9Tx47UNyjr42HmW07bfquUjQ9FD3nNVTi53hl3vPjI/wDkVsVGKIlTiVae2hHUGHYLQ73PrZe4Whv4HsnzL1omFVtRUMacggjsLNsQbcgNDb0C54ZsrRUYD2saHf40pu/yLtB90Beyp2opY/blHgN58BvJW1LBXyk5PLZLQx2Fhr3lca7FGQg3N3W9nj58h+agazauR4tE0xM+m4fOn7LDpGO92v1RvUYyAyG7r232NySTxcTqfPUr0xOsszp5Mx3E3A58L/1/zN0NLZcqGi4qYggQHSCNetoTGMXUBAKhCEAIQhACa5qchAeaSNeKopbqULVyexAVauwwHeLj+t6g6rD3NuLZmnQtIBuORB0IV9lp1H1GHckBlGIbCU0hLovmX8gLsv3sOrfI+Sg5NmK2mdnhzG36SBxzeYFnfBa7VYQDvFjz3FR0uFOG438UBn9H0n4hAcr5A+3uTMGb1FnepU3TdPBbpLTA98chHwcD+am6ijzC0sYeOTmhw+N1EzbH0L/0LWnmwuZ8AbfBAe0dMVDIPnaaT7zIX/tEJf8AtIwc6mm/9tB/NQU3RzSHcZh3ZwR8WrkejiD/ABZvDsf7UBYh0oYW32IHD7MEA/iTndMdPuZDMfExtHwcVAx9HVPxkl9WD+Er1Q7BUTd4e77Uh/hsgPTUdMWnzdMPF8v7mt/eoyTbjFKrSD5tv+TH/wDY+9vUKcpcDpYz83BHfnlzH1dcqTbE924WHf8AyQFRptmKiQ5qmd1zv7ZkkPi4mw9Sp7D8Jii/umdr/EPaf+I7vKymIsMv7WqkabDe6yAjaagN7nepmkoOY8l7IKIBe2OBAcoadetjErGLoAgABKhCAEIQgBCEIAQhIgC6LJUIBhaubol3SWQHikpgV5ZcPCli1NMaAgZMN7l5pMMHEfBWUxJhhQFVdg7eSZ/YzeXxKtZpwm/JRyQFXGDt5fmurMJb9EKyCmHJOFOgIKPDe5eiPDlLiFOESA8EVEBwXpZAvSGJQ1Ac2xroGpbJUAlkXSoQAhJdKgBCEIAQhIgE3pyEIAQhCAEIQgBCEIAskslQgEsjKlQgEyoslQgEslQhACEIQAhCEAIQhACRKhACE1OQCJUIQAhCEAIQhACELlUvcGOLRmcGkhvMgXAv3lAdUKuM2jqTltSSDO4tF8wy6gBz+zoLvZ5CQ+6nxbQzmNzjTPaQ5oDCHkuBIzEWbwDm+d+SAsCFWm49VBljATIW9k5ZMpcQwgOAb2bZ3X190i6V+0FSP/Dl394QQJQLNja5g1be5LiPK28EICyIVelx2pDnDqNGl7c2WUgkPhaHAhurcr3u0GuTTdcozHqgujJgc1pdaRuWQuYCBZzjksfu3362sUBYkKvzbQTgnLTud23gDLLezXNDfctcgl++1gRvXswzEZn5xJFkLQC22azu1I213NH0AfB4QEohROLV0rHxCMHtElw6tz22Bbdpc32XEE2HE6kgA3h4ccrcrPmyT27jqpAHHK0gXIFrEka5d3vW1AtyFWYsQq3R5u1dschI6o9twdaMMzAEX13jQNvbUFMq8Vq2l4bc5bNLvk8mrhG8lzGi+Zjnhjb397gLEgWlCZESWi4sbC45HiE9ACEIQAhCEAJEqEAIQhACEIQAhCEAIQhAMskO/wDruQhAKUIQgBCEIAQ1CEArk0oQgBKUIQDmpUIQAhCEAIQhACEIQ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6" name="AutoShape 6" descr="data:image/jpeg;base64,/9j/4AAQSkZJRgABAQAAAQABAAD/2wCEAAkGBhISEBQUERQUFRQUFRUVFRAWFhQXFRUUFBQVFRUVFRUYHCYeFxkkGRUVHy8gIycpLCwsFx4xNTAqNSYrLCkBCQoKDgwOGg8PGjIkHyQqKSoyKjIpLDQtLCwqKiwsKS4sKS8vLywpLCwwMC0pKiwpLCwsLCwsLCwsLC8sLCwsLP/AABEIAOIA3wMBIgACEQEDEQH/xAAcAAABBQEBAQAAAAAAAAAAAAAAAQIFBgcDBAj/xABKEAABAwIDBAcDCAcHAQkAAAABAAIDBBEFEiEGMUFRBxMiYXGBkTJCoRQjUmJygpKxQ6KywcLR8BUzU2Nz0vHhFyVEg5Oks8PT/8QAGwEBAAIDAQEAAAAAAAAAAAAAAAQFAgMGAQf/xAA0EQACAQMCAwUHAwQDAAAAAAAAAQIDBBEhMQUSQRNRYXGRBiIygaGx0cHh8BQVI0IzUvH/2gAMAwEAAhEDEQA/ANwCVCS6AVCEIAQhCAEIQgBCEIAQhCAEIQgBCEIAQhCAEIQgBCEIAQhCAEIQgBIkunIAQhCAbdOQk3IBUIQgBCEIAQhCAEIQSgBC802IxM9qSNvi9o/MrzHaSkG+og/9aP8A3LzmRsVKctov0JJCjmbQ0p3VEB8JYz+9e2Koa72XNPgQfyRNPY8lTlH4k0dEIQvTAEIQgBCEIAQhCAE3el3pUAIQhACEIQAhCEAm5KhNOiAci6h9odqaejZmmdqR2Ym6vf8AZby7zYd6ynaHpHqqm7Yz1EX0GE5yPrSb/IWHio9W4hT337i2sOEXF7rBYj/2e3y7zUsZ2ypKW4llbnH6Jvaf+EbvOypOK9MhNxTQAcnym/6jP9yzeyLKuneVJbaHZWvs3aUlmpmb8dF6L9WywV3SFiEt/nywHhGGst5gZvioOqxGaT+8kkf9p7nfmVyQospzluy9pWtCl/xwS8kjnlSZV0ITVhkk4QzKla4jdoeY0SoXuTFxRJUe1VZF/d1EwtwzuLfwuuFYsN6XKyO3WiOYcbtyO/EzT4KlWSWW2NacdmQK3Drat8dNP5a+u5tGD9LdJLYTB8Dubu0z8TdfUBXOkrGSsD43Ne07nNIcD5hfMdl7sKxqemfmgkdGeNjo77TTo4eIUunetfGjnrv2Ypy1t5cr7nqvXdfU+lELN9l+ltj7R1jRG7cJ236s/abvZ46jwWiRTBzQ5pBBFw4G4I5g8QrGnUjUWYs466sq1pLlqxx9n5M6JqUJVsIgIQhACEIQAhCEAIQhACpe2+3zaUdVDZ9QRqN7YgdxfzdxDfM8L99v9rvkcQbFbr5L5OORo0MhHwHM+BWNPcSS5xJJJJcTcknUkk7zdQbm45PdjudTwTgyuP8APX+Hou/9vv8AfpVVT5nufM4ue43LzvPce7ly8FwLbJbpQ7n5H+fcqp6nepKKwtu4aQmEKzUnR9XyAEQ2B1Bc+MaHja9/gueP7D1FHCJZjHYvDA1rnF1yCfogW7J4rPsp4zgjR4hbOapqom3phNP7FbQvdhGDy1UzYoW5nHyDQN7nHgAtTwXonpY2g1BdM/jqWMv3NaQfUrKlQnV2NV9xa3sdKj17lv8AzzMdSELd5ujnD3C3ycDva54PqHKm7TdE7o2l9G50gGphdbPb6jhYO8CAe8rZOzqRWdyHbe0dnWnyvMfPb1Tf1M8gpnvNmNc4/RaC4+gUrTbGVz/ZppvFzCz9uy77D4oabEInOuAXdU8HTR/ZN/B1j91b6Csre2jVWWzVxjjVaxqKEIJprKbyYfTdFmIO3xsZ9qRv8OZebaXYKeiibJK6Nwc7KcmY5SQSLkgb7H0W9KL2lwYVVLLCd729k8njVh/EApMrKCi8blHR9prmVaPaYUc64XT1ZnOyvRlT1VPHOZ5LPGrGtYC1wNnNub7iN9lZqboloG+0JX/akt+wGqvdEeMGOWWkk0zEvY08Hs0kb42AP3CtUJWVvTpTgnymni17fULmVPtXjdY00e23p8jO9t+jynbRufSRBj4u2bFxLmD2wS4ncO193vVJ2T25loXhovJBftRE7r73Rk+yfgePMXbENuMSMr44qC5Y4sJLZZGmxte4DQQfyKy7FaCSKVzJYzE/f1drWDtRbU6W71GryUZKdPT5F5wujUrUZUL3Es6r3k3h/NvTo/E+icJxaKpibLC4OY71B4gjgRyXtWBbDbXOoZxmJMDyBKzlwEjR9IfEacrbzDKHNDmkEOAII1BB1BB4hTqFZVY56nKcV4bKxq8u8Xs/080dEIQpBUghCEAIQhACa94AJJsALk8gE5V/bytMWH1DhvLMg/8AMcI/ycVjKXKmzbRpOrUjTXVperwY7tDjJq6mSY7nGzB9GNujB6anvJWrbH4bRT0scrKaAOIs/sNJEjdHDtAneL+BCxgBX3opxvJM+ncezL22f6jR2h5tH6iqraf+T3up9A41atWa7FtcnRP/AF2fpv8AIvm0WAMnpJYWta0ub2LAAB7e0w6d4HkSsGbGS7LbUnLbjcm1vVfSax/aTAOqxmJoFmTzRSN5dqQdYPxBx8HBSLylnEl5FR7OX3Z9pSk+nMvlv9Psa5GzKABuAA9NFnvTHU/N08f0nvf+FoaP2ytFWT9LdTeriYfdiv4F73fuYFuunikys4DDnvoPuy/oyx9FeCNio+uI7c5JvxyNJaweGhd95XUlQ2xZH9n01v8ABYPMCx+N03baV7cPqSzR3VO1G8A2DiPukrOniFJY7iLdOV1eyTesp48tcL0EG29D1nV/KI817bzlvyz2y/FTi+ZrLY+inG3zUro3m5gcGgnf1bhdgPhZw8AFHoXXaS5ZIt+LcBVnRVanJtLfPj1RD9K2yYA+VxCxuBMBxubNk8b2B8QeaiHdLdXZoDIhbLmNnFzrWvqTYX14cVruJUDZoXxP9mRjmHwcLX/evm6ohLHOa7e0lp8Wmx+IWm65qUuaDxksuBdlxCh2VzHmdPbPc/8Az7H0pR1LZI2vYbte0OaebXAEfArOOmCikb1U7HvDT809oc4AHVzDYHj2h5BS/RTjPW0XVk9qBxZ35Hdph/aH3VYNqcHFVSSw8XN7B5Pb2mH8QHldS5f5qOnVHPUH/beI4ntGWH5Pr6amBYTiD4Z45We1G4P8bHUE8iLg+K+iqCrbLGyRhu17Q5p7nC489V82yadmxFt4O+45/wAlrXRFjvWQPp3HtQnMwf5bzu8nX/EFCsqmJOD6nT+01n2lGNxFax0fk/w/uaAs86XdnushbUsHai7L7cY3HQ/dcfRx5K84pSOlhkYx7o3OaQ2RpILXW0II132WajorrZtamrB85ZT+tZTbhOUeVRzk5nhEqdKqq86qhyvbDeV12MzK2Lojx8zUzoHm7oCMv+k6+UeRBHgWrO9r9lXUM4jLi9rmhzJMuW/Bwtc2IPfuI5qR6K60x4kxvCVj2HybnHxYq63bpVeV+R2fFoU77h7qU9UlzJ+W/wBMo3JCQFKro+ZAhCEAIQhAISqj0mn/ALuk+3F/8jVa3uVV6QJ2ignDveaA37QcHD4tWuoswaXcS7KoqdzTnLZSi/qY2u1HVuikZIw2cxwc097Tf0XBrkKhR9alFSTTPojCcRbPDHKz2ZGhw7r7we8G48lH7Q4UJJaSW3ahnab/AFXgtI/FkPkqn0S45dslM46t+cj+yTZ4HgbH7xWjEK8hJVYJnyy6ozsLqUF0zjya/DFWH9I1TnxGb6gYz0jaT8XFbgV89bRVPWVlQ/g6aS3hnIHwAUa+fuJeJcey9PNxOfdHHq1+DT+ivFRJRdXftQvLbfUeS9p9S4fdVxqIGyMc1wu1zS1zTxBFiD5LCdktpHUVSJNSx3ZlYOLCd4+sDqPMcVudDWsljbJG4OY8Xa4biFstainDl6oicdspW106i+GTyn49V66mO410Y1kUhEDDNGT2XgtDgOAeCRr3jT8lfejvZSSigf11uslcC5oNw1rQQ1t+J1cTbmrahZU7aEJcyNV1xu5uqHYVMY0y8avHf+whXzrtEQaypI3Gea3h1jluO1e0TaOmfISM1i2Nv0pCOyPAbz3Ar5/LiSSdSdSeZ5qLfyWkS99laEl2lZ7aJePf6Fu6LMW6muDD7E7Sw8sw7TD6gt+8tqsvmmCpcxzXMNnMcHNPJzSCD6hbY3pMoBG1zpe05rXGNrXuLSQCWmwtcHTevbOslBxk9jD2k4fUnXjWpRb5lh4WdV+32M36ScF+T17yBZk3zreV3e2PxAn7wUdsfjnySsilJ7N8sn+m7R3po77qsHSDtnS10bGxMlzxuJEjg0DKRZzbZidbNPkqLdQ6rUavNB+J0dhCdexVK5i08crT7ts+n1Pp1rrhOusAb0g17Y2xtnLWsaGizWZrNFhd1rk2G+6iqvHamX+9mlf3OkeR6E2U930OiOUh7LV2/fmkvm/x9zXelCnp5qQ5pYmyxduMF7A53B7ACb6j4gLN+j1t8Tp7cHOPkI3kquEr04NjhpaunlHCQB3+m7sv+Dvgoyn21aLSwXUrb+28OqwlPmWHjTGG9Mep9KscnheOmmuARxF162lXB85HIQhACaU5MeUBxmes26WMRywsZzdf8z/CFodQ5ZF0vPJ6rlnI/UB/mgKnGC3K0nUsa8eDr/vBXVe6fDetpHSMHzkNPDO360TJJYp2+QMb/ud6iaSsDwqe5pcksrZn0ngnEFdUFCT9+Onnjr+SXwLFXU1THM33HXIHvNOj2+bSVvzKkGPO3VpbmB5gi4PovnMuIbpf2hmLfaDNbkK14Dt6+Cn6qNvWZQ5t3yO0adR2MoOm691staqgmpbEHjthO6lGVJe8tHqllb9e79TW2YgDAZSLANc4jfYNv/JfO5JOp46k953qcqds6qSG2YMzRv8AYHDtXAzXsCB8VCveSY/rROJA3XNzu8V5c1FVxjobOCWlSxUu0WsuXr01/I1sZNtDrxsprZvaiopSDATkLjmjeMzHEW7Vh7J7wR5qIYe2BwMVrX5yW/euFLTNIFwdXOHtEaC1lGj7uqZc18V805xTWuj8DU6HpjicwOlp5G3vqwteNCRxy8k3EOl8ZT1FM8m3tSEADvLW3J9Qsvo7NYHAdoseb3PAuI03e6FyyDJcB+e1w+z75vHdZSP6io9M/Qp1wayi03DxxzPBJ4xjc9ZJ1kzi4jc0CzWDk1u4D4niSo/qncjpvT6pgLgCNAzPl1AzF1tbf1omPZcglpc0MAAbqGkb7tuPVRWsvV6l9TmqcMU4pRWiGvblBc4HQbt1ySBv8/glliOY2GlzaybUlpiOUDKNRv0dmAOh7iukkIs5jAAM7b2Opbrfee4LzlRmq08t+BycwhJ1Z3/mQPzTrNAsOyC4DS51NwN5SOAzPJANn5Rfg0DcF4orc2SqyyorcW1soI3vDTfkRwTGRE2tx3ajW2/RPmdlDLNPZkFm63O82SNuRf3iS131bbmAcBYX7/JZNLBoVSXO49Xj7HKy8mMMBgie3eXStJ55SLFOraiwsPVPxOLLSUjeLmySeTpXBvwaFOsqe82cp7TXqfLbQfi/0/nkb7sbiBlo4HneY2E+JaD+9WWNyo/R4bUMAPCOP9hqukLlZHGHpCVI1KgBc3rouT0B4KorMulClzQF30Hsd5EFh/MLTasKpbR0AljfGffaW35EjQ+R1QFM2LxRscdPI+xZHK+mnB3dRU21P1Q4tVL2iwl9BWywa2Y7sH6UbtYz+EjzB5KY2VlDZZKWcWZODE4HhILged7jxsvftfSOqaMOfrV0FoZuctPvjl79NfM81rqQ5kTbK4dGpnOP0IOhxIOHuh99zi4aW90jjde5jjmzOLb5S0AXO/i4neqbHL/ypKlxNze8KtlSa+E7ahxCM9K/r09PwTrWWaG3HsObfW1zmtw7wlc32LEXY3LqDlII1HMLyQ4gx3G3ivSDfcozcluXUI0qiTi8/MUb8xIvlDQG307WbUlEVmkkEZblwYRqHHkeSRIQvOZmxUYiwgNBF7tsQGkdoZjqM3gSmtuLAP0Gnsdq3LXRIkK85me9hEV5BN93Zy5bfXzb/BI554EDdoWAkd9+OqaQkWPMzZ2UcY+YaWLTcg3zHcSXEG/duCRx0AuXEHeQAbWFh38UuVJlXjbZlGnGLTXQHuBdckkB2YMsAL8Lkb0l9SQ4tJ1doCCeYvuKUtA3kBcnVIHsjzKzjzM01Owgtf3PQ0izbl1mODgTqSeN15paxt+OoyutbtjhfkRzXnlmJ3lefI57wyMFz3EAAC5uTYWHEngFIhBt46lTc3NOEHJ6RXqMjgdLIGM1c5wY37Tja/l+4qW2tANV1MWohZHTs8WgD1zOVk2X2XMD3SEBz4WuaANW9eRZwB4hgOW/EudyUZs1gT34hmk3RkzPJ4vJOX1fr90q2hFQjhHzq5ryr1ZVJdf4jWtnYBHG1g3NDWjwa0NH5KzU5UBhbLAKep1maD2NTk1qcgBc3hdE1wQHgqWqAxOJWWdiiK6C4KAyrafZ9rqlrgcpl3O3fOjh4nh3g/SC9dbFMGMnABqImmORp9iphPtRv8d45G/PSZ2kwnro3RnQn2HfReN2vBeLY7aZlTmpKwBtSy7SDp1wHvD6/EjzHGwGaY1gga01FLd9M51nNPtwPP6KYcDydud43Ch2O4j0WhbU7OVOHVBqIe1BIMrnFocxzT+iqGbiD36HhY6CvVOCQ1PbpLRS8aRztCf8iR3tD6jjm5Fy0zp51RY215ye7PYhGTr0R1ZG4leGeN8bi2Vpa5ps4EEEHvB1Hmnx2tcnTgOJ/wCneo8l0ZdUqifvQZMQ4k7e7UfE9y7f2vfe30UGZyd//CcJlpdOD6FjC9uI/wCxOjEm8infL2d6gxKnCZYdjElx4jW8CZ+XM5FNNe3konrkdcvOyibP6+syVGIkbgPBMlqTvB0/rQqOEqeyQjw434pyxRg7irLdnZ0ibnXKWVo3a93EHkf5qY2a2JrMQcOqYWRX1mdcMH3vePc258FtjTctiFWu6VFZmyLpo3yyNjhaXvcbANFzc8AOJWqYVsiMMga9/brp+xHbtdTm0c5vN9tL8yANLk2/Y/YWmw9nzYzykWdO4C/eGj3W93qSpySma54eWguHsnlfl3qdTpKCOVvb+d08bR7iGocLipKQmWzWsYXPJ1ytaLkX4nmeJKq2CR5g6XLlMzs+Xk3cxvkPiTzUrt/C+Z0VPmywgiWe3vBp7DD4u1txt3JcNp720sOA5DgFtK4mKCOwCmYAvDSRKSiagOrQnJAlQAkKVCA5PavDUwqRIXGWNAVXFKG4KzzavZYzkPYclTHYtffL1gbu7XB44H/oVrtTTXVexTCwf3FAVTZbpK0+T4kNfYMzm7+BbOy3xt4jil2i6L45B1tA5oDtepLrxu/03+74G47wueObOMn0k7Eg0bMBvtuDh7w+I4FVyHEa7CjcOPVk6D2oX/7T6FAROI1k0J6muhL8os2OUEPA/wAuUEODfBxb3FR0uHU8pzRSOhJ/RzNJb4NljB08WDxWm4f0n4fWM6qviay+/O3rIr8wbXYe/wCK9FT0XUVS3rKGfIDusRNF+eZvqV40nubIVJQ+FmSSYBUtFwzrGj34iJW+ZjLredlHmexsRY8lo1f0WYhEc0TWS23OieA70flN/C6gcQOJRHLPDPb/AD4XSN9ZGuHxWp0UydDiNSO5WRUBOFQ3mpKTF2g2fBTE90bWfsFqR1dBxpoNeRn/AP1WDoEmPFO9fz1I8VDU8VHcfT+ak21cYFxT048RK79qQqQw3GJrjqKeEnhkpYnH1DCV5/ToyfF30RD0NHUTm0ET3nkxrn/sgqzUXRZWOs6qfFSs5zSNa63cwEn1IU9Tx47UNyjr42HmW07bfquUjQ9FD3nNVTi53hl3vPjI/wDkVsVGKIlTiVae2hHUGHYLQ73PrZe4Whv4HsnzL1omFVtRUMacggjsLNsQbcgNDb0C54ZsrRUYD2saHf40pu/yLtB90Beyp2opY/blHgN58BvJW1LBXyk5PLZLQx2Fhr3lca7FGQg3N3W9nj58h+agazauR4tE0xM+m4fOn7LDpGO92v1RvUYyAyG7r232NySTxcTqfPUr0xOsszp5Mx3E3A58L/1/zN0NLZcqGi4qYggQHSCNetoTGMXUBAKhCEAIQhACa5qchAeaSNeKopbqULVyexAVauwwHeLj+t6g6rD3NuLZmnQtIBuORB0IV9lp1H1GHckBlGIbCU0hLovmX8gLsv3sOrfI+Sg5NmK2mdnhzG36SBxzeYFnfBa7VYQDvFjz3FR0uFOG438UBn9H0n4hAcr5A+3uTMGb1FnepU3TdPBbpLTA98chHwcD+am6ijzC0sYeOTmhw+N1EzbH0L/0LWnmwuZ8AbfBAe0dMVDIPnaaT7zIX/tEJf8AtIwc6mm/9tB/NQU3RzSHcZh3ZwR8WrkejiD/ABZvDsf7UBYh0oYW32IHD7MEA/iTndMdPuZDMfExtHwcVAx9HVPxkl9WD+Er1Q7BUTd4e77Uh/hsgPTUdMWnzdMPF8v7mt/eoyTbjFKrSD5tv+TH/wDY+9vUKcpcDpYz83BHfnlzH1dcqTbE924WHf8AyQFRptmKiQ5qmd1zv7ZkkPi4mw9Sp7D8Jii/umdr/EPaf+I7vKymIsMv7WqkabDe6yAjaagN7nepmkoOY8l7IKIBe2OBAcoadetjErGLoAgABKhCAEIQgBCEIAQhIgC6LJUIBhaubol3SWQHikpgV5ZcPCli1NMaAgZMN7l5pMMHEfBWUxJhhQFVdg7eSZ/YzeXxKtZpwm/JRyQFXGDt5fmurMJb9EKyCmHJOFOgIKPDe5eiPDlLiFOESA8EVEBwXpZAvSGJQ1Ac2xroGpbJUAlkXSoQAhJdKgBCEIAQhIgE3pyEIAQhCAEIQgBCEIAskslQgEsjKlQgEyoslQgEslQhACEIQAhCEAIQhACRKhACE1OQCJUIQAhCEAIQhACELlUvcGOLRmcGkhvMgXAv3lAdUKuM2jqTltSSDO4tF8wy6gBz+zoLvZ5CQ+6nxbQzmNzjTPaQ5oDCHkuBIzEWbwDm+d+SAsCFWm49VBljATIW9k5ZMpcQwgOAb2bZ3X190i6V+0FSP/Dl394QQJQLNja5g1be5LiPK28EICyIVelx2pDnDqNGl7c2WUgkPhaHAhurcr3u0GuTTdcozHqgujJgc1pdaRuWQuYCBZzjksfu3362sUBYkKvzbQTgnLTud23gDLLezXNDfctcgl++1gRvXswzEZn5xJFkLQC22azu1I213NH0AfB4QEohROLV0rHxCMHtElw6tz22Bbdpc32XEE2HE6kgA3h4ccrcrPmyT27jqpAHHK0gXIFrEka5d3vW1AtyFWYsQq3R5u1dschI6o9twdaMMzAEX13jQNvbUFMq8Vq2l4bc5bNLvk8mrhG8lzGi+Zjnhjb397gLEgWlCZESWi4sbC45HiE9ACEIQAhCEAJEqEAIQhACEIQAhCEAIQhAMskO/wDruQhAKUIQgBCEIAQ1CEArk0oQgBKUIQDmpUIQAhCEAIQhACEIQH//2Q=="/>
          <p:cNvSpPr>
            <a:spLocks noChangeAspect="1" noChangeArrowheads="1"/>
          </p:cNvSpPr>
          <p:nvPr/>
        </p:nvSpPr>
        <p:spPr bwMode="auto">
          <a:xfrm>
            <a:off x="0" y="-1028700"/>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08" name="AutoShape 8" descr="data:image/jpeg;base64,/9j/4AAQSkZJRgABAQAAAQABAAD/2wCEAAkGBhISEBQUERQUFRQUFRUVFRAWFhQXFRUUFBQVFRUVFRUYHCYeFxkkGRUVHy8gIycpLCwsFx4xNTAqNSYrLCkBCQoKDgwOGg8PGjIkHyQqKSoyKjIpLDQtLCwqKiwsKS4sKS8vLywpLCwwMC0pKiwpLCwsLCwsLCwsLC8sLCwsLP/AABEIAOIA3wMBIgACEQEDEQH/xAAcAAABBQEBAQAAAAAAAAAAAAAAAQIFBgcDBAj/xABKEAABAwIDBAcDCAcHAQkAAAABAAIDBBEFEiEGMUFRBxMiYXGBkTJCoRQjUmJygpKxQ6KywcLR8BUzU2Nz0vHhFyVEg5Oks8PT/8QAGwEBAAIDAQEAAAAAAAAAAAAAAAQFAgMGAQf/xAA0EQACAQMCAwUHAwQDAAAAAAAAAQIDBBEhMQUSQRNRYXGRBiIygaGx0cHh8BQVI0IzUvH/2gAMAwEAAhEDEQA/ANwCVCS6AVCEIAQhCAEIQgBCEIAQhCAEIQgBCEIAQhCAEIQgBCEIAQhCAEIQgBIkunIAQhCAbdOQk3IBUIQgBCEIAQhCAEIQSgBC802IxM9qSNvi9o/MrzHaSkG+og/9aP8A3LzmRsVKctov0JJCjmbQ0p3VEB8JYz+9e2Koa72XNPgQfyRNPY8lTlH4k0dEIQvTAEIQgBCEIAQhCAE3el3pUAIQhACEIQAhCEAm5KhNOiAci6h9odqaejZmmdqR2Ym6vf8AZby7zYd6ynaHpHqqm7Yz1EX0GE5yPrSb/IWHio9W4hT337i2sOEXF7rBYj/2e3y7zUsZ2ypKW4llbnH6Jvaf+EbvOypOK9MhNxTQAcnym/6jP9yzeyLKuneVJbaHZWvs3aUlmpmb8dF6L9WywV3SFiEt/nywHhGGst5gZvioOqxGaT+8kkf9p7nfmVyQospzluy9pWtCl/xwS8kjnlSZV0ITVhkk4QzKla4jdoeY0SoXuTFxRJUe1VZF/d1EwtwzuLfwuuFYsN6XKyO3WiOYcbtyO/EzT4KlWSWW2NacdmQK3Drat8dNP5a+u5tGD9LdJLYTB8Dubu0z8TdfUBXOkrGSsD43Ne07nNIcD5hfMdl7sKxqemfmgkdGeNjo77TTo4eIUunetfGjnrv2Ypy1t5cr7nqvXdfU+lELN9l+ltj7R1jRG7cJ236s/abvZ46jwWiRTBzQ5pBBFw4G4I5g8QrGnUjUWYs466sq1pLlqxx9n5M6JqUJVsIgIQhACEIQAhCEAIQhACpe2+3zaUdVDZ9QRqN7YgdxfzdxDfM8L99v9rvkcQbFbr5L5OORo0MhHwHM+BWNPcSS5xJJJJcTcknUkk7zdQbm45PdjudTwTgyuP8APX+Hou/9vv8AfpVVT5nufM4ue43LzvPce7ly8FwLbJbpQ7n5H+fcqp6nepKKwtu4aQmEKzUnR9XyAEQ2B1Bc+MaHja9/gueP7D1FHCJZjHYvDA1rnF1yCfogW7J4rPsp4zgjR4hbOapqom3phNP7FbQvdhGDy1UzYoW5nHyDQN7nHgAtTwXonpY2g1BdM/jqWMv3NaQfUrKlQnV2NV9xa3sdKj17lv8AzzMdSELd5ujnD3C3ycDva54PqHKm7TdE7o2l9G50gGphdbPb6jhYO8CAe8rZOzqRWdyHbe0dnWnyvMfPb1Tf1M8gpnvNmNc4/RaC4+gUrTbGVz/ZppvFzCz9uy77D4oabEInOuAXdU8HTR/ZN/B1j91b6Csre2jVWWzVxjjVaxqKEIJprKbyYfTdFmIO3xsZ9qRv8OZebaXYKeiibJK6Nwc7KcmY5SQSLkgb7H0W9KL2lwYVVLLCd729k8njVh/EApMrKCi8blHR9prmVaPaYUc64XT1ZnOyvRlT1VPHOZ5LPGrGtYC1wNnNub7iN9lZqboloG+0JX/akt+wGqvdEeMGOWWkk0zEvY08Hs0kb42AP3CtUJWVvTpTgnymni17fULmVPtXjdY00e23p8jO9t+jynbRufSRBj4u2bFxLmD2wS4ncO193vVJ2T25loXhovJBftRE7r73Rk+yfgePMXbENuMSMr44qC5Y4sJLZZGmxte4DQQfyKy7FaCSKVzJYzE/f1drWDtRbU6W71GryUZKdPT5F5wujUrUZUL3Es6r3k3h/NvTo/E+icJxaKpibLC4OY71B4gjgRyXtWBbDbXOoZxmJMDyBKzlwEjR9IfEacrbzDKHNDmkEOAII1BB1BB4hTqFZVY56nKcV4bKxq8u8Xs/080dEIQpBUghCEAIQhACa94AJJsALk8gE5V/bytMWH1DhvLMg/8AMcI/ycVjKXKmzbRpOrUjTXVperwY7tDjJq6mSY7nGzB9GNujB6anvJWrbH4bRT0scrKaAOIs/sNJEjdHDtAneL+BCxgBX3opxvJM+ncezL22f6jR2h5tH6iqraf+T3up9A41atWa7FtcnRP/AF2fpv8AIvm0WAMnpJYWta0ub2LAAB7e0w6d4HkSsGbGS7LbUnLbjcm1vVfSax/aTAOqxmJoFmTzRSN5dqQdYPxBx8HBSLylnEl5FR7OX3Z9pSk+nMvlv9Psa5GzKABuAA9NFnvTHU/N08f0nvf+FoaP2ytFWT9LdTeriYfdiv4F73fuYFuunikys4DDnvoPuy/oyx9FeCNio+uI7c5JvxyNJaweGhd95XUlQ2xZH9n01v8ABYPMCx+N03baV7cPqSzR3VO1G8A2DiPukrOniFJY7iLdOV1eyTesp48tcL0EG29D1nV/KI817bzlvyz2y/FTi+ZrLY+inG3zUro3m5gcGgnf1bhdgPhZw8AFHoXXaS5ZIt+LcBVnRVanJtLfPj1RD9K2yYA+VxCxuBMBxubNk8b2B8QeaiHdLdXZoDIhbLmNnFzrWvqTYX14cVruJUDZoXxP9mRjmHwcLX/evm6ohLHOa7e0lp8Wmx+IWm65qUuaDxksuBdlxCh2VzHmdPbPc/8Az7H0pR1LZI2vYbte0OaebXAEfArOOmCikb1U7HvDT809oc4AHVzDYHj2h5BS/RTjPW0XVk9qBxZ35Hdph/aH3VYNqcHFVSSw8XN7B5Pb2mH8QHldS5f5qOnVHPUH/beI4ntGWH5Pr6amBYTiD4Z45We1G4P8bHUE8iLg+K+iqCrbLGyRhu17Q5p7nC489V82yadmxFt4O+45/wAlrXRFjvWQPp3HtQnMwf5bzu8nX/EFCsqmJOD6nT+01n2lGNxFax0fk/w/uaAs86XdnushbUsHai7L7cY3HQ/dcfRx5K84pSOlhkYx7o3OaQ2RpILXW0II132WajorrZtamrB85ZT+tZTbhOUeVRzk5nhEqdKqq86qhyvbDeV12MzK2Lojx8zUzoHm7oCMv+k6+UeRBHgWrO9r9lXUM4jLi9rmhzJMuW/Bwtc2IPfuI5qR6K60x4kxvCVj2HybnHxYq63bpVeV+R2fFoU77h7qU9UlzJ+W/wBMo3JCQFKro+ZAhCEAIQhAISqj0mn/ALuk+3F/8jVa3uVV6QJ2ignDveaA37QcHD4tWuoswaXcS7KoqdzTnLZSi/qY2u1HVuikZIw2cxwc097Tf0XBrkKhR9alFSTTPojCcRbPDHKz2ZGhw7r7we8G48lH7Q4UJJaSW3ahnab/AFXgtI/FkPkqn0S45dslM46t+cj+yTZ4HgbH7xWjEK8hJVYJnyy6ozsLqUF0zjya/DFWH9I1TnxGb6gYz0jaT8XFbgV89bRVPWVlQ/g6aS3hnIHwAUa+fuJeJcey9PNxOfdHHq1+DT+ivFRJRdXftQvLbfUeS9p9S4fdVxqIGyMc1wu1zS1zTxBFiD5LCdktpHUVSJNSx3ZlYOLCd4+sDqPMcVudDWsljbJG4OY8Xa4biFstainDl6oicdspW106i+GTyn49V66mO410Y1kUhEDDNGT2XgtDgOAeCRr3jT8lfejvZSSigf11uslcC5oNw1rQQ1t+J1cTbmrahZU7aEJcyNV1xu5uqHYVMY0y8avHf+whXzrtEQaypI3Gea3h1jluO1e0TaOmfISM1i2Nv0pCOyPAbz3Ar5/LiSSdSdSeZ5qLfyWkS99laEl2lZ7aJePf6Fu6LMW6muDD7E7Sw8sw7TD6gt+8tqsvmmCpcxzXMNnMcHNPJzSCD6hbY3pMoBG1zpe05rXGNrXuLSQCWmwtcHTevbOslBxk9jD2k4fUnXjWpRb5lh4WdV+32M36ScF+T17yBZk3zreV3e2PxAn7wUdsfjnySsilJ7N8sn+m7R3po77qsHSDtnS10bGxMlzxuJEjg0DKRZzbZidbNPkqLdQ6rUavNB+J0dhCdexVK5i08crT7ts+n1Pp1rrhOusAb0g17Y2xtnLWsaGizWZrNFhd1rk2G+6iqvHamX+9mlf3OkeR6E2U930OiOUh7LV2/fmkvm/x9zXelCnp5qQ5pYmyxduMF7A53B7ACb6j4gLN+j1t8Tp7cHOPkI3kquEr04NjhpaunlHCQB3+m7sv+Dvgoyn21aLSwXUrb+28OqwlPmWHjTGG9Mep9KscnheOmmuARxF162lXB85HIQhACaU5MeUBxmes26WMRywsZzdf8z/CFodQ5ZF0vPJ6rlnI/UB/mgKnGC3K0nUsa8eDr/vBXVe6fDetpHSMHzkNPDO360TJJYp2+QMb/ud6iaSsDwqe5pcksrZn0ngnEFdUFCT9+Onnjr+SXwLFXU1THM33HXIHvNOj2+bSVvzKkGPO3VpbmB5gi4PovnMuIbpf2hmLfaDNbkK14Dt6+Cn6qNvWZQ5t3yO0adR2MoOm691staqgmpbEHjthO6lGVJe8tHqllb9e79TW2YgDAZSLANc4jfYNv/JfO5JOp46k953qcqds6qSG2YMzRv8AYHDtXAzXsCB8VCveSY/rROJA3XNzu8V5c1FVxjobOCWlSxUu0WsuXr01/I1sZNtDrxsprZvaiopSDATkLjmjeMzHEW7Vh7J7wR5qIYe2BwMVrX5yW/euFLTNIFwdXOHtEaC1lGj7uqZc18V805xTWuj8DU6HpjicwOlp5G3vqwteNCRxy8k3EOl8ZT1FM8m3tSEADvLW3J9Qsvo7NYHAdoseb3PAuI03e6FyyDJcB+e1w+z75vHdZSP6io9M/Qp1wayi03DxxzPBJ4xjc9ZJ1kzi4jc0CzWDk1u4D4niSo/qncjpvT6pgLgCNAzPl1AzF1tbf1omPZcglpc0MAAbqGkb7tuPVRWsvV6l9TmqcMU4pRWiGvblBc4HQbt1ySBv8/glliOY2GlzaybUlpiOUDKNRv0dmAOh7iukkIs5jAAM7b2Opbrfee4LzlRmq08t+BycwhJ1Z3/mQPzTrNAsOyC4DS51NwN5SOAzPJANn5Rfg0DcF4orc2SqyyorcW1soI3vDTfkRwTGRE2tx3ajW2/RPmdlDLNPZkFm63O82SNuRf3iS131bbmAcBYX7/JZNLBoVSXO49Xj7HKy8mMMBgie3eXStJ55SLFOraiwsPVPxOLLSUjeLmySeTpXBvwaFOsqe82cp7TXqfLbQfi/0/nkb7sbiBlo4HneY2E+JaD+9WWNyo/R4bUMAPCOP9hqukLlZHGHpCVI1KgBc3rouT0B4KorMulClzQF30Hsd5EFh/MLTasKpbR0AljfGffaW35EjQ+R1QFM2LxRscdPI+xZHK+mnB3dRU21P1Q4tVL2iwl9BWywa2Y7sH6UbtYz+EjzB5KY2VlDZZKWcWZODE4HhILged7jxsvftfSOqaMOfrV0FoZuctPvjl79NfM81rqQ5kTbK4dGpnOP0IOhxIOHuh99zi4aW90jjde5jjmzOLb5S0AXO/i4neqbHL/ypKlxNze8KtlSa+E7ahxCM9K/r09PwTrWWaG3HsObfW1zmtw7wlc32LEXY3LqDlII1HMLyQ4gx3G3ivSDfcozcluXUI0qiTi8/MUb8xIvlDQG307WbUlEVmkkEZblwYRqHHkeSRIQvOZmxUYiwgNBF7tsQGkdoZjqM3gSmtuLAP0Gnsdq3LXRIkK85me9hEV5BN93Zy5bfXzb/BI554EDdoWAkd9+OqaQkWPMzZ2UcY+YaWLTcg3zHcSXEG/duCRx0AuXEHeQAbWFh38UuVJlXjbZlGnGLTXQHuBdckkB2YMsAL8Lkb0l9SQ4tJ1doCCeYvuKUtA3kBcnVIHsjzKzjzM01Owgtf3PQ0izbl1mODgTqSeN15paxt+OoyutbtjhfkRzXnlmJ3lefI57wyMFz3EAAC5uTYWHEngFIhBt46lTc3NOEHJ6RXqMjgdLIGM1c5wY37Tja/l+4qW2tANV1MWohZHTs8WgD1zOVk2X2XMD3SEBz4WuaANW9eRZwB4hgOW/EudyUZs1gT34hmk3RkzPJ4vJOX1fr90q2hFQjhHzq5ryr1ZVJdf4jWtnYBHG1g3NDWjwa0NH5KzU5UBhbLAKep1maD2NTk1qcgBc3hdE1wQHgqWqAxOJWWdiiK6C4KAyrafZ9rqlrgcpl3O3fOjh4nh3g/SC9dbFMGMnABqImmORp9iphPtRv8d45G/PSZ2kwnro3RnQn2HfReN2vBeLY7aZlTmpKwBtSy7SDp1wHvD6/EjzHGwGaY1gga01FLd9M51nNPtwPP6KYcDydud43Ch2O4j0WhbU7OVOHVBqIe1BIMrnFocxzT+iqGbiD36HhY6CvVOCQ1PbpLRS8aRztCf8iR3tD6jjm5Fy0zp51RY215ye7PYhGTr0R1ZG4leGeN8bi2Vpa5ps4EEEHvB1Hmnx2tcnTgOJ/wCneo8l0ZdUqifvQZMQ4k7e7UfE9y7f2vfe30UGZyd//CcJlpdOD6FjC9uI/wCxOjEm8infL2d6gxKnCZYdjElx4jW8CZ+XM5FNNe3konrkdcvOyibP6+syVGIkbgPBMlqTvB0/rQqOEqeyQjw434pyxRg7irLdnZ0ibnXKWVo3a93EHkf5qY2a2JrMQcOqYWRX1mdcMH3vePc258FtjTctiFWu6VFZmyLpo3yyNjhaXvcbANFzc8AOJWqYVsiMMga9/brp+xHbtdTm0c5vN9tL8yANLk2/Y/YWmw9nzYzykWdO4C/eGj3W93qSpySma54eWguHsnlfl3qdTpKCOVvb+d08bR7iGocLipKQmWzWsYXPJ1ytaLkX4nmeJKq2CR5g6XLlMzs+Xk3cxvkPiTzUrt/C+Z0VPmywgiWe3vBp7DD4u1txt3JcNp720sOA5DgFtK4mKCOwCmYAvDSRKSiagOrQnJAlQAkKVCA5PavDUwqRIXGWNAVXFKG4KzzavZYzkPYclTHYtffL1gbu7XB44H/oVrtTTXVexTCwf3FAVTZbpK0+T4kNfYMzm7+BbOy3xt4jil2i6L45B1tA5oDtepLrxu/03+74G47wueObOMn0k7Eg0bMBvtuDh7w+I4FVyHEa7CjcOPVk6D2oX/7T6FAROI1k0J6muhL8os2OUEPA/wAuUEODfBxb3FR0uHU8pzRSOhJ/RzNJb4NljB08WDxWm4f0n4fWM6qviay+/O3rIr8wbXYe/wCK9FT0XUVS3rKGfIDusRNF+eZvqV40nubIVJQ+FmSSYBUtFwzrGj34iJW+ZjLredlHmexsRY8lo1f0WYhEc0TWS23OieA70flN/C6gcQOJRHLPDPb/AD4XSN9ZGuHxWp0UydDiNSO5WRUBOFQ3mpKTF2g2fBTE90bWfsFqR1dBxpoNeRn/AP1WDoEmPFO9fz1I8VDU8VHcfT+ak21cYFxT048RK79qQqQw3GJrjqKeEnhkpYnH1DCV5/ToyfF30RD0NHUTm0ET3nkxrn/sgqzUXRZWOs6qfFSs5zSNa63cwEn1IU9Tx47UNyjr42HmW07bfquUjQ9FD3nNVTi53hl3vPjI/wDkVsVGKIlTiVae2hHUGHYLQ73PrZe4Whv4HsnzL1omFVtRUMacggjsLNsQbcgNDb0C54ZsrRUYD2saHf40pu/yLtB90Beyp2opY/blHgN58BvJW1LBXyk5PLZLQx2Fhr3lca7FGQg3N3W9nj58h+agazauR4tE0xM+m4fOn7LDpGO92v1RvUYyAyG7r232NySTxcTqfPUr0xOsszp5Mx3E3A58L/1/zN0NLZcqGi4qYggQHSCNetoTGMXUBAKhCEAIQhACa5qchAeaSNeKopbqULVyexAVauwwHeLj+t6g6rD3NuLZmnQtIBuORB0IV9lp1H1GHckBlGIbCU0hLovmX8gLsv3sOrfI+Sg5NmK2mdnhzG36SBxzeYFnfBa7VYQDvFjz3FR0uFOG438UBn9H0n4hAcr5A+3uTMGb1FnepU3TdPBbpLTA98chHwcD+am6ijzC0sYeOTmhw+N1EzbH0L/0LWnmwuZ8AbfBAe0dMVDIPnaaT7zIX/tEJf8AtIwc6mm/9tB/NQU3RzSHcZh3ZwR8WrkejiD/ABZvDsf7UBYh0oYW32IHD7MEA/iTndMdPuZDMfExtHwcVAx9HVPxkl9WD+Er1Q7BUTd4e77Uh/hsgPTUdMWnzdMPF8v7mt/eoyTbjFKrSD5tv+TH/wDY+9vUKcpcDpYz83BHfnlzH1dcqTbE924WHf8AyQFRptmKiQ5qmd1zv7ZkkPi4mw9Sp7D8Jii/umdr/EPaf+I7vKymIsMv7WqkabDe6yAjaagN7nepmkoOY8l7IKIBe2OBAcoadetjErGLoAgABKhCAEIQgBCEIAQhIgC6LJUIBhaubol3SWQHikpgV5ZcPCli1NMaAgZMN7l5pMMHEfBWUxJhhQFVdg7eSZ/YzeXxKtZpwm/JRyQFXGDt5fmurMJb9EKyCmHJOFOgIKPDe5eiPDlLiFOESA8EVEBwXpZAvSGJQ1Ac2xroGpbJUAlkXSoQAhJdKgBCEIAQhIgE3pyEIAQhCAEIQgBCEIAskslQgEsjKlQgEyoslQgEslQhACEIQAhCEAIQhACRKhACE1OQCJUIQAhCEAIQhACELlUvcGOLRmcGkhvMgXAv3lAdUKuM2jqTltSSDO4tF8wy6gBz+zoLvZ5CQ+6nxbQzmNzjTPaQ5oDCHkuBIzEWbwDm+d+SAsCFWm49VBljATIW9k5ZMpcQwgOAb2bZ3X190i6V+0FSP/Dl394QQJQLNja5g1be5LiPK28EICyIVelx2pDnDqNGl7c2WUgkPhaHAhurcr3u0GuTTdcozHqgujJgc1pdaRuWQuYCBZzjksfu3362sUBYkKvzbQTgnLTud23gDLLezXNDfctcgl++1gRvXswzEZn5xJFkLQC22azu1I213NH0AfB4QEohROLV0rHxCMHtElw6tz22Bbdpc32XEE2HE6kgA3h4ccrcrPmyT27jqpAHHK0gXIFrEka5d3vW1AtyFWYsQq3R5u1dschI6o9twdaMMzAEX13jQNvbUFMq8Vq2l4bc5bNLvk8mrhG8lzGi+Zjnhjb397gLEgWlCZESWi4sbC45HiE9ACEIQAhCEAJEqEAIQhACEIQAhCEAIQhAMskO/wDruQhAKUIQgBCEIAQ1CEArk0oQgBKUIQDmpUIQAhCEAIQhACEIQH//2Q=="/>
          <p:cNvSpPr>
            <a:spLocks noChangeAspect="1" noChangeArrowheads="1"/>
          </p:cNvSpPr>
          <p:nvPr/>
        </p:nvSpPr>
        <p:spPr bwMode="auto">
          <a:xfrm>
            <a:off x="0" y="-1028700"/>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0" name="AutoShape 10" descr="data:image/jpeg;base64,/9j/4AAQSkZJRgABAQAAAQABAAD/2wCEAAkGBhISEBQUERQUFRQUFRUVFRAWFhQXFRUUFBQVFRUVFRUYHCYeFxkkGRUVHy8gIycpLCwsFx4xNTAqNSYrLCkBCQoKDgwOGg8PGjIkHyQqKSoyKjIpLDQtLCwqKiwsKS4sKS8vLywpLCwwMC0pKiwpLCwsLCwsLCwsLC8sLCwsLP/AABEIAOIA3wMBIgACEQEDEQH/xAAcAAABBQEBAQAAAAAAAAAAAAAAAQIFBgcDBAj/xABKEAABAwIDBAcDCAcHAQkAAAABAAIDBBEFEiEGMUFRBxMiYXGBkTJCoRQjUmJygpKxQ6KywcLR8BUzU2Nz0vHhFyVEg5Oks8PT/8QAGwEBAAIDAQEAAAAAAAAAAAAAAAQFAgMGAQf/xAA0EQACAQMCAwUHAwQDAAAAAAAAAQIDBBEhMQUSQRNRYXGRBiIygaGx0cHh8BQVI0IzUvH/2gAMAwEAAhEDEQA/ANwCVCS6AVCEIAQhCAEIQgBCEIAQhCAEIQgBCEIAQhCAEIQgBCEIAQhCAEIQgBIkunIAQhCAbdOQk3IBUIQgBCEIAQhCAEIQSgBC802IxM9qSNvi9o/MrzHaSkG+og/9aP8A3LzmRsVKctov0JJCjmbQ0p3VEB8JYz+9e2Koa72XNPgQfyRNPY8lTlH4k0dEIQvTAEIQgBCEIAQhCAE3el3pUAIQhACEIQAhCEAm5KhNOiAci6h9odqaejZmmdqR2Ym6vf8AZby7zYd6ynaHpHqqm7Yz1EX0GE5yPrSb/IWHio9W4hT337i2sOEXF7rBYj/2e3y7zUsZ2ypKW4llbnH6Jvaf+EbvOypOK9MhNxTQAcnym/6jP9yzeyLKuneVJbaHZWvs3aUlmpmb8dF6L9WywV3SFiEt/nywHhGGst5gZvioOqxGaT+8kkf9p7nfmVyQospzluy9pWtCl/xwS8kjnlSZV0ITVhkk4QzKla4jdoeY0SoXuTFxRJUe1VZF/d1EwtwzuLfwuuFYsN6XKyO3WiOYcbtyO/EzT4KlWSWW2NacdmQK3Drat8dNP5a+u5tGD9LdJLYTB8Dubu0z8TdfUBXOkrGSsD43Ne07nNIcD5hfMdl7sKxqemfmgkdGeNjo77TTo4eIUunetfGjnrv2Ypy1t5cr7nqvXdfU+lELN9l+ltj7R1jRG7cJ236s/abvZ46jwWiRTBzQ5pBBFw4G4I5g8QrGnUjUWYs466sq1pLlqxx9n5M6JqUJVsIgIQhACEIQAhCEAIQhACpe2+3zaUdVDZ9QRqN7YgdxfzdxDfM8L99v9rvkcQbFbr5L5OORo0MhHwHM+BWNPcSS5xJJJJcTcknUkk7zdQbm45PdjudTwTgyuP8APX+Hou/9vv8AfpVVT5nufM4ue43LzvPce7ly8FwLbJbpQ7n5H+fcqp6nepKKwtu4aQmEKzUnR9XyAEQ2B1Bc+MaHja9/gueP7D1FHCJZjHYvDA1rnF1yCfogW7J4rPsp4zgjR4hbOapqom3phNP7FbQvdhGDy1UzYoW5nHyDQN7nHgAtTwXonpY2g1BdM/jqWMv3NaQfUrKlQnV2NV9xa3sdKj17lv8AzzMdSELd5ujnD3C3ycDva54PqHKm7TdE7o2l9G50gGphdbPb6jhYO8CAe8rZOzqRWdyHbe0dnWnyvMfPb1Tf1M8gpnvNmNc4/RaC4+gUrTbGVz/ZppvFzCz9uy77D4oabEInOuAXdU8HTR/ZN/B1j91b6Csre2jVWWzVxjjVaxqKEIJprKbyYfTdFmIO3xsZ9qRv8OZebaXYKeiibJK6Nwc7KcmY5SQSLkgb7H0W9KL2lwYVVLLCd729k8njVh/EApMrKCi8blHR9prmVaPaYUc64XT1ZnOyvRlT1VPHOZ5LPGrGtYC1wNnNub7iN9lZqboloG+0JX/akt+wGqvdEeMGOWWkk0zEvY08Hs0kb42AP3CtUJWVvTpTgnymni17fULmVPtXjdY00e23p8jO9t+jynbRufSRBj4u2bFxLmD2wS4ncO193vVJ2T25loXhovJBftRE7r73Rk+yfgePMXbENuMSMr44qC5Y4sJLZZGmxte4DQQfyKy7FaCSKVzJYzE/f1drWDtRbU6W71GryUZKdPT5F5wujUrUZUL3Es6r3k3h/NvTo/E+icJxaKpibLC4OY71B4gjgRyXtWBbDbXOoZxmJMDyBKzlwEjR9IfEacrbzDKHNDmkEOAII1BB1BB4hTqFZVY56nKcV4bKxq8u8Xs/080dEIQpBUghCEAIQhACa94AJJsALk8gE5V/bytMWH1DhvLMg/8AMcI/ycVjKXKmzbRpOrUjTXVperwY7tDjJq6mSY7nGzB9GNujB6anvJWrbH4bRT0scrKaAOIs/sNJEjdHDtAneL+BCxgBX3opxvJM+ncezL22f6jR2h5tH6iqraf+T3up9A41atWa7FtcnRP/AF2fpv8AIvm0WAMnpJYWta0ub2LAAB7e0w6d4HkSsGbGS7LbUnLbjcm1vVfSax/aTAOqxmJoFmTzRSN5dqQdYPxBx8HBSLylnEl5FR7OX3Z9pSk+nMvlv9Psa5GzKABuAA9NFnvTHU/N08f0nvf+FoaP2ytFWT9LdTeriYfdiv4F73fuYFuunikys4DDnvoPuy/oyx9FeCNio+uI7c5JvxyNJaweGhd95XUlQ2xZH9n01v8ABYPMCx+N03baV7cPqSzR3VO1G8A2DiPukrOniFJY7iLdOV1eyTesp48tcL0EG29D1nV/KI817bzlvyz2y/FTi+ZrLY+inG3zUro3m5gcGgnf1bhdgPhZw8AFHoXXaS5ZIt+LcBVnRVanJtLfPj1RD9K2yYA+VxCxuBMBxubNk8b2B8QeaiHdLdXZoDIhbLmNnFzrWvqTYX14cVruJUDZoXxP9mRjmHwcLX/evm6ohLHOa7e0lp8Wmx+IWm65qUuaDxksuBdlxCh2VzHmdPbPc/8Az7H0pR1LZI2vYbte0OaebXAEfArOOmCikb1U7HvDT809oc4AHVzDYHj2h5BS/RTjPW0XVk9qBxZ35Hdph/aH3VYNqcHFVSSw8XN7B5Pb2mH8QHldS5f5qOnVHPUH/beI4ntGWH5Pr6amBYTiD4Z45We1G4P8bHUE8iLg+K+iqCrbLGyRhu17Q5p7nC489V82yadmxFt4O+45/wAlrXRFjvWQPp3HtQnMwf5bzu8nX/EFCsqmJOD6nT+01n2lGNxFax0fk/w/uaAs86XdnushbUsHai7L7cY3HQ/dcfRx5K84pSOlhkYx7o3OaQ2RpILXW0II132WajorrZtamrB85ZT+tZTbhOUeVRzk5nhEqdKqq86qhyvbDeV12MzK2Lojx8zUzoHm7oCMv+k6+UeRBHgWrO9r9lXUM4jLi9rmhzJMuW/Bwtc2IPfuI5qR6K60x4kxvCVj2HybnHxYq63bpVeV+R2fFoU77h7qU9UlzJ+W/wBMo3JCQFKro+ZAhCEAIQhAISqj0mn/ALuk+3F/8jVa3uVV6QJ2ignDveaA37QcHD4tWuoswaXcS7KoqdzTnLZSi/qY2u1HVuikZIw2cxwc097Tf0XBrkKhR9alFSTTPojCcRbPDHKz2ZGhw7r7we8G48lH7Q4UJJaSW3ahnab/AFXgtI/FkPkqn0S45dslM46t+cj+yTZ4HgbH7xWjEK8hJVYJnyy6ozsLqUF0zjya/DFWH9I1TnxGb6gYz0jaT8XFbgV89bRVPWVlQ/g6aS3hnIHwAUa+fuJeJcey9PNxOfdHHq1+DT+ivFRJRdXftQvLbfUeS9p9S4fdVxqIGyMc1wu1zS1zTxBFiD5LCdktpHUVSJNSx3ZlYOLCd4+sDqPMcVudDWsljbJG4OY8Xa4biFstainDl6oicdspW106i+GTyn49V66mO410Y1kUhEDDNGT2XgtDgOAeCRr3jT8lfejvZSSigf11uslcC5oNw1rQQ1t+J1cTbmrahZU7aEJcyNV1xu5uqHYVMY0y8avHf+whXzrtEQaypI3Gea3h1jluO1e0TaOmfISM1i2Nv0pCOyPAbz3Ar5/LiSSdSdSeZ5qLfyWkS99laEl2lZ7aJePf6Fu6LMW6muDD7E7Sw8sw7TD6gt+8tqsvmmCpcxzXMNnMcHNPJzSCD6hbY3pMoBG1zpe05rXGNrXuLSQCWmwtcHTevbOslBxk9jD2k4fUnXjWpRb5lh4WdV+32M36ScF+T17yBZk3zreV3e2PxAn7wUdsfjnySsilJ7N8sn+m7R3po77qsHSDtnS10bGxMlzxuJEjg0DKRZzbZidbNPkqLdQ6rUavNB+J0dhCdexVK5i08crT7ts+n1Pp1rrhOusAb0g17Y2xtnLWsaGizWZrNFhd1rk2G+6iqvHamX+9mlf3OkeR6E2U930OiOUh7LV2/fmkvm/x9zXelCnp5qQ5pYmyxduMF7A53B7ACb6j4gLN+j1t8Tp7cHOPkI3kquEr04NjhpaunlHCQB3+m7sv+Dvgoyn21aLSwXUrb+28OqwlPmWHjTGG9Mep9KscnheOmmuARxF162lXB85HIQhACaU5MeUBxmes26WMRywsZzdf8z/CFodQ5ZF0vPJ6rlnI/UB/mgKnGC3K0nUsa8eDr/vBXVe6fDetpHSMHzkNPDO360TJJYp2+QMb/ud6iaSsDwqe5pcksrZn0ngnEFdUFCT9+Onnjr+SXwLFXU1THM33HXIHvNOj2+bSVvzKkGPO3VpbmB5gi4PovnMuIbpf2hmLfaDNbkK14Dt6+Cn6qNvWZQ5t3yO0adR2MoOm691staqgmpbEHjthO6lGVJe8tHqllb9e79TW2YgDAZSLANc4jfYNv/JfO5JOp46k953qcqds6qSG2YMzRv8AYHDtXAzXsCB8VCveSY/rROJA3XNzu8V5c1FVxjobOCWlSxUu0WsuXr01/I1sZNtDrxsprZvaiopSDATkLjmjeMzHEW7Vh7J7wR5qIYe2BwMVrX5yW/euFLTNIFwdXOHtEaC1lGj7uqZc18V805xTWuj8DU6HpjicwOlp5G3vqwteNCRxy8k3EOl8ZT1FM8m3tSEADvLW3J9Qsvo7NYHAdoseb3PAuI03e6FyyDJcB+e1w+z75vHdZSP6io9M/Qp1wayi03DxxzPBJ4xjc9ZJ1kzi4jc0CzWDk1u4D4niSo/qncjpvT6pgLgCNAzPl1AzF1tbf1omPZcglpc0MAAbqGkb7tuPVRWsvV6l9TmqcMU4pRWiGvblBc4HQbt1ySBv8/glliOY2GlzaybUlpiOUDKNRv0dmAOh7iukkIs5jAAM7b2Opbrfee4LzlRmq08t+BycwhJ1Z3/mQPzTrNAsOyC4DS51NwN5SOAzPJANn5Rfg0DcF4orc2SqyyorcW1soI3vDTfkRwTGRE2tx3ajW2/RPmdlDLNPZkFm63O82SNuRf3iS131bbmAcBYX7/JZNLBoVSXO49Xj7HKy8mMMBgie3eXStJ55SLFOraiwsPVPxOLLSUjeLmySeTpXBvwaFOsqe82cp7TXqfLbQfi/0/nkb7sbiBlo4HneY2E+JaD+9WWNyo/R4bUMAPCOP9hqukLlZHGHpCVI1KgBc3rouT0B4KorMulClzQF30Hsd5EFh/MLTasKpbR0AljfGffaW35EjQ+R1QFM2LxRscdPI+xZHK+mnB3dRU21P1Q4tVL2iwl9BWywa2Y7sH6UbtYz+EjzB5KY2VlDZZKWcWZODE4HhILged7jxsvftfSOqaMOfrV0FoZuctPvjl79NfM81rqQ5kTbK4dGpnOP0IOhxIOHuh99zi4aW90jjde5jjmzOLb5S0AXO/i4neqbHL/ypKlxNze8KtlSa+E7ahxCM9K/r09PwTrWWaG3HsObfW1zmtw7wlc32LEXY3LqDlII1HMLyQ4gx3G3ivSDfcozcluXUI0qiTi8/MUb8xIvlDQG307WbUlEVmkkEZblwYRqHHkeSRIQvOZmxUYiwgNBF7tsQGkdoZjqM3gSmtuLAP0Gnsdq3LXRIkK85me9hEV5BN93Zy5bfXzb/BI554EDdoWAkd9+OqaQkWPMzZ2UcY+YaWLTcg3zHcSXEG/duCRx0AuXEHeQAbWFh38UuVJlXjbZlGnGLTXQHuBdckkB2YMsAL8Lkb0l9SQ4tJ1doCCeYvuKUtA3kBcnVIHsjzKzjzM01Owgtf3PQ0izbl1mODgTqSeN15paxt+OoyutbtjhfkRzXnlmJ3lefI57wyMFz3EAAC5uTYWHEngFIhBt46lTc3NOEHJ6RXqMjgdLIGM1c5wY37Tja/l+4qW2tANV1MWohZHTs8WgD1zOVk2X2XMD3SEBz4WuaANW9eRZwB4hgOW/EudyUZs1gT34hmk3RkzPJ4vJOX1fr90q2hFQjhHzq5ryr1ZVJdf4jWtnYBHG1g3NDWjwa0NH5KzU5UBhbLAKep1maD2NTk1qcgBc3hdE1wQHgqWqAxOJWWdiiK6C4KAyrafZ9rqlrgcpl3O3fOjh4nh3g/SC9dbFMGMnABqImmORp9iphPtRv8d45G/PSZ2kwnro3RnQn2HfReN2vBeLY7aZlTmpKwBtSy7SDp1wHvD6/EjzHGwGaY1gga01FLd9M51nNPtwPP6KYcDydud43Ch2O4j0WhbU7OVOHVBqIe1BIMrnFocxzT+iqGbiD36HhY6CvVOCQ1PbpLRS8aRztCf8iR3tD6jjm5Fy0zp51RY215ye7PYhGTr0R1ZG4leGeN8bi2Vpa5ps4EEEHvB1Hmnx2tcnTgOJ/wCneo8l0ZdUqifvQZMQ4k7e7UfE9y7f2vfe30UGZyd//CcJlpdOD6FjC9uI/wCxOjEm8infL2d6gxKnCZYdjElx4jW8CZ+XM5FNNe3konrkdcvOyibP6+syVGIkbgPBMlqTvB0/rQqOEqeyQjw434pyxRg7irLdnZ0ibnXKWVo3a93EHkf5qY2a2JrMQcOqYWRX1mdcMH3vePc258FtjTctiFWu6VFZmyLpo3yyNjhaXvcbANFzc8AOJWqYVsiMMga9/brp+xHbtdTm0c5vN9tL8yANLk2/Y/YWmw9nzYzykWdO4C/eGj3W93qSpySma54eWguHsnlfl3qdTpKCOVvb+d08bR7iGocLipKQmWzWsYXPJ1ytaLkX4nmeJKq2CR5g6XLlMzs+Xk3cxvkPiTzUrt/C+Z0VPmywgiWe3vBp7DD4u1txt3JcNp720sOA5DgFtK4mKCOwCmYAvDSRKSiagOrQnJAlQAkKVCA5PavDUwqRIXGWNAVXFKG4KzzavZYzkPYclTHYtffL1gbu7XB44H/oVrtTTXVexTCwf3FAVTZbpK0+T4kNfYMzm7+BbOy3xt4jil2i6L45B1tA5oDtepLrxu/03+74G47wueObOMn0k7Eg0bMBvtuDh7w+I4FVyHEa7CjcOPVk6D2oX/7T6FAROI1k0J6muhL8os2OUEPA/wAuUEODfBxb3FR0uHU8pzRSOhJ/RzNJb4NljB08WDxWm4f0n4fWM6qviay+/O3rIr8wbXYe/wCK9FT0XUVS3rKGfIDusRNF+eZvqV40nubIVJQ+FmSSYBUtFwzrGj34iJW+ZjLredlHmexsRY8lo1f0WYhEc0TWS23OieA70flN/C6gcQOJRHLPDPb/AD4XSN9ZGuHxWp0UydDiNSO5WRUBOFQ3mpKTF2g2fBTE90bWfsFqR1dBxpoNeRn/AP1WDoEmPFO9fz1I8VDU8VHcfT+ak21cYFxT048RK79qQqQw3GJrjqKeEnhkpYnH1DCV5/ToyfF30RD0NHUTm0ET3nkxrn/sgqzUXRZWOs6qfFSs5zSNa63cwEn1IU9Tx47UNyjr42HmW07bfquUjQ9FD3nNVTi53hl3vPjI/wDkVsVGKIlTiVae2hHUGHYLQ73PrZe4Whv4HsnzL1omFVtRUMacggjsLNsQbcgNDb0C54ZsrRUYD2saHf40pu/yLtB90Beyp2opY/blHgN58BvJW1LBXyk5PLZLQx2Fhr3lca7FGQg3N3W9nj58h+agazauR4tE0xM+m4fOn7LDpGO92v1RvUYyAyG7r232NySTxcTqfPUr0xOsszp5Mx3E3A58L/1/zN0NLZcqGi4qYggQHSCNetoTGMXUBAKhCEAIQhACa5qchAeaSNeKopbqULVyexAVauwwHeLj+t6g6rD3NuLZmnQtIBuORB0IV9lp1H1GHckBlGIbCU0hLovmX8gLsv3sOrfI+Sg5NmK2mdnhzG36SBxzeYFnfBa7VYQDvFjz3FR0uFOG438UBn9H0n4hAcr5A+3uTMGb1FnepU3TdPBbpLTA98chHwcD+am6ijzC0sYeOTmhw+N1EzbH0L/0LWnmwuZ8AbfBAe0dMVDIPnaaT7zIX/tEJf8AtIwc6mm/9tB/NQU3RzSHcZh3ZwR8WrkejiD/ABZvDsf7UBYh0oYW32IHD7MEA/iTndMdPuZDMfExtHwcVAx9HVPxkl9WD+Er1Q7BUTd4e77Uh/hsgPTUdMWnzdMPF8v7mt/eoyTbjFKrSD5tv+TH/wDY+9vUKcpcDpYz83BHfnlzH1dcqTbE924WHf8AyQFRptmKiQ5qmd1zv7ZkkPi4mw9Sp7D8Jii/umdr/EPaf+I7vKymIsMv7WqkabDe6yAjaagN7nepmkoOY8l7IKIBe2OBAcoadetjErGLoAgABKhCAEIQgBCEIAQhIgC6LJUIBhaubol3SWQHikpgV5ZcPCli1NMaAgZMN7l5pMMHEfBWUxJhhQFVdg7eSZ/YzeXxKtZpwm/JRyQFXGDt5fmurMJb9EKyCmHJOFOgIKPDe5eiPDlLiFOESA8EVEBwXpZAvSGJQ1Ac2xroGpbJUAlkXSoQAhJdKgBCEIAQhIgE3pyEIAQhCAEIQgBCEIAskslQgEsjKlQgEyoslQgEslQhACEIQAhCEAIQhACRKhACE1OQCJUIQAhCEAIQhACELlUvcGOLRmcGkhvMgXAv3lAdUKuM2jqTltSSDO4tF8wy6gBz+zoLvZ5CQ+6nxbQzmNzjTPaQ5oDCHkuBIzEWbwDm+d+SAsCFWm49VBljATIW9k5ZMpcQwgOAb2bZ3X190i6V+0FSP/Dl394QQJQLNja5g1be5LiPK28EICyIVelx2pDnDqNGl7c2WUgkPhaHAhurcr3u0GuTTdcozHqgujJgc1pdaRuWQuYCBZzjksfu3362sUBYkKvzbQTgnLTud23gDLLezXNDfctcgl++1gRvXswzEZn5xJFkLQC22azu1I213NH0AfB4QEohROLV0rHxCMHtElw6tz22Bbdpc32XEE2HE6kgA3h4ccrcrPmyT27jqpAHHK0gXIFrEka5d3vW1AtyFWYsQq3R5u1dschI6o9twdaMMzAEX13jQNvbUFMq8Vq2l4bc5bNLvk8mrhG8lzGi+Zjnhjb397gLEgWlCZESWi4sbC45HiE9ACEIQAhCEAJEqEAIQhACEIQAhCEAIQhAMskO/wDruQhAKUIQgBCEIAQ1CEArk0oQgBKUIQDmpUIQAhCEAIQhACEIQH//2Q=="/>
          <p:cNvSpPr>
            <a:spLocks noChangeAspect="1" noChangeArrowheads="1"/>
          </p:cNvSpPr>
          <p:nvPr/>
        </p:nvSpPr>
        <p:spPr bwMode="auto">
          <a:xfrm>
            <a:off x="0" y="-1028700"/>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12" name="AutoShape 12" descr="data:image/jpeg;base64,/9j/4AAQSkZJRgABAQAAAQABAAD/2wCEAAkGBhISEBQUERQUFRQUFRUVFRAWFhQXFRUUFBQVFRUVFRUYHCYeFxkkGRUVHy8gIycpLCwsFx4xNTAqNSYrLCkBCQoKDgwOGg8PGjIkHyQqKSoyKjIpLDQtLCwqKiwsKS4sKS8vLywpLCwwMC0pKiwpLCwsLCwsLCwsLC8sLCwsLP/AABEIAOIA3wMBIgACEQEDEQH/xAAcAAABBQEBAQAAAAAAAAAAAAAAAQIFBgcDBAj/xABKEAABAwIDBAcDCAcHAQkAAAABAAIDBBEFEiEGMUFRBxMiYXGBkTJCoRQjUmJygpKxQ6KywcLR8BUzU2Nz0vHhFyVEg5Oks8PT/8QAGwEBAAIDAQEAAAAAAAAAAAAAAAQFAgMGAQf/xAA0EQACAQMCAwUHAwQDAAAAAAAAAQIDBBEhMQUSQRNRYXGRBiIygaGx0cHh8BQVI0IzUvH/2gAMAwEAAhEDEQA/ANwCVCS6AVCEIAQhCAEIQgBCEIAQhCAEIQgBCEIAQhCAEIQgBCEIAQhCAEIQgBIkunIAQhCAbdOQk3IBUIQgBCEIAQhCAEIQSgBC802IxM9qSNvi9o/MrzHaSkG+og/9aP8A3LzmRsVKctov0JJCjmbQ0p3VEB8JYz+9e2Koa72XNPgQfyRNPY8lTlH4k0dEIQvTAEIQgBCEIAQhCAE3el3pUAIQhACEIQAhCEAm5KhNOiAci6h9odqaejZmmdqR2Ym6vf8AZby7zYd6ynaHpHqqm7Yz1EX0GE5yPrSb/IWHio9W4hT337i2sOEXF7rBYj/2e3y7zUsZ2ypKW4llbnH6Jvaf+EbvOypOK9MhNxTQAcnym/6jP9yzeyLKuneVJbaHZWvs3aUlmpmb8dF6L9WywV3SFiEt/nywHhGGst5gZvioOqxGaT+8kkf9p7nfmVyQospzluy9pWtCl/xwS8kjnlSZV0ITVhkk4QzKla4jdoeY0SoXuTFxRJUe1VZF/d1EwtwzuLfwuuFYsN6XKyO3WiOYcbtyO/EzT4KlWSWW2NacdmQK3Drat8dNP5a+u5tGD9LdJLYTB8Dubu0z8TdfUBXOkrGSsD43Ne07nNIcD5hfMdl7sKxqemfmgkdGeNjo77TTo4eIUunetfGjnrv2Ypy1t5cr7nqvXdfU+lELN9l+ltj7R1jRG7cJ236s/abvZ46jwWiRTBzQ5pBBFw4G4I5g8QrGnUjUWYs466sq1pLlqxx9n5M6JqUJVsIgIQhACEIQAhCEAIQhACpe2+3zaUdVDZ9QRqN7YgdxfzdxDfM8L99v9rvkcQbFbr5L5OORo0MhHwHM+BWNPcSS5xJJJJcTcknUkk7zdQbm45PdjudTwTgyuP8APX+Hou/9vv8AfpVVT5nufM4ue43LzvPce7ly8FwLbJbpQ7n5H+fcqp6nepKKwtu4aQmEKzUnR9XyAEQ2B1Bc+MaHja9/gueP7D1FHCJZjHYvDA1rnF1yCfogW7J4rPsp4zgjR4hbOapqom3phNP7FbQvdhGDy1UzYoW5nHyDQN7nHgAtTwXonpY2g1BdM/jqWMv3NaQfUrKlQnV2NV9xa3sdKj17lv8AzzMdSELd5ujnD3C3ycDva54PqHKm7TdE7o2l9G50gGphdbPb6jhYO8CAe8rZOzqRWdyHbe0dnWnyvMfPb1Tf1M8gpnvNmNc4/RaC4+gUrTbGVz/ZppvFzCz9uy77D4oabEInOuAXdU8HTR/ZN/B1j91b6Csre2jVWWzVxjjVaxqKEIJprKbyYfTdFmIO3xsZ9qRv8OZebaXYKeiibJK6Nwc7KcmY5SQSLkgb7H0W9KL2lwYVVLLCd729k8njVh/EApMrKCi8blHR9prmVaPaYUc64XT1ZnOyvRlT1VPHOZ5LPGrGtYC1wNnNub7iN9lZqboloG+0JX/akt+wGqvdEeMGOWWkk0zEvY08Hs0kb42AP3CtUJWVvTpTgnymni17fULmVPtXjdY00e23p8jO9t+jynbRufSRBj4u2bFxLmD2wS4ncO193vVJ2T25loXhovJBftRE7r73Rk+yfgePMXbENuMSMr44qC5Y4sJLZZGmxte4DQQfyKy7FaCSKVzJYzE/f1drWDtRbU6W71GryUZKdPT5F5wujUrUZUL3Es6r3k3h/NvTo/E+icJxaKpibLC4OY71B4gjgRyXtWBbDbXOoZxmJMDyBKzlwEjR9IfEacrbzDKHNDmkEOAII1BB1BB4hTqFZVY56nKcV4bKxq8u8Xs/080dEIQpBUghCEAIQhACa94AJJsALk8gE5V/bytMWH1DhvLMg/8AMcI/ycVjKXKmzbRpOrUjTXVperwY7tDjJq6mSY7nGzB9GNujB6anvJWrbH4bRT0scrKaAOIs/sNJEjdHDtAneL+BCxgBX3opxvJM+ncezL22f6jR2h5tH6iqraf+T3up9A41atWa7FtcnRP/AF2fpv8AIvm0WAMnpJYWta0ub2LAAB7e0w6d4HkSsGbGS7LbUnLbjcm1vVfSax/aTAOqxmJoFmTzRSN5dqQdYPxBx8HBSLylnEl5FR7OX3Z9pSk+nMvlv9Psa5GzKABuAA9NFnvTHU/N08f0nvf+FoaP2ytFWT9LdTeriYfdiv4F73fuYFuunikys4DDnvoPuy/oyx9FeCNio+uI7c5JvxyNJaweGhd95XUlQ2xZH9n01v8ABYPMCx+N03baV7cPqSzR3VO1G8A2DiPukrOniFJY7iLdOV1eyTesp48tcL0EG29D1nV/KI817bzlvyz2y/FTi+ZrLY+inG3zUro3m5gcGgnf1bhdgPhZw8AFHoXXaS5ZIt+LcBVnRVanJtLfPj1RD9K2yYA+VxCxuBMBxubNk8b2B8QeaiHdLdXZoDIhbLmNnFzrWvqTYX14cVruJUDZoXxP9mRjmHwcLX/evm6ohLHOa7e0lp8Wmx+IWm65qUuaDxksuBdlxCh2VzHmdPbPc/8Az7H0pR1LZI2vYbte0OaebXAEfArOOmCikb1U7HvDT809oc4AHVzDYHj2h5BS/RTjPW0XVk9qBxZ35Hdph/aH3VYNqcHFVSSw8XN7B5Pb2mH8QHldS5f5qOnVHPUH/beI4ntGWH5Pr6amBYTiD4Z45We1G4P8bHUE8iLg+K+iqCrbLGyRhu17Q5p7nC489V82yadmxFt4O+45/wAlrXRFjvWQPp3HtQnMwf5bzu8nX/EFCsqmJOD6nT+01n2lGNxFax0fk/w/uaAs86XdnushbUsHai7L7cY3HQ/dcfRx5K84pSOlhkYx7o3OaQ2RpILXW0II132WajorrZtamrB85ZT+tZTbhOUeVRzk5nhEqdKqq86qhyvbDeV12MzK2Lojx8zUzoHm7oCMv+k6+UeRBHgWrO9r9lXUM4jLi9rmhzJMuW/Bwtc2IPfuI5qR6K60x4kxvCVj2HybnHxYq63bpVeV+R2fFoU77h7qU9UlzJ+W/wBMo3JCQFKro+ZAhCEAIQhAISqj0mn/ALuk+3F/8jVa3uVV6QJ2ignDveaA37QcHD4tWuoswaXcS7KoqdzTnLZSi/qY2u1HVuikZIw2cxwc097Tf0XBrkKhR9alFSTTPojCcRbPDHKz2ZGhw7r7we8G48lH7Q4UJJaSW3ahnab/AFXgtI/FkPkqn0S45dslM46t+cj+yTZ4HgbH7xWjEK8hJVYJnyy6ozsLqUF0zjya/DFWH9I1TnxGb6gYz0jaT8XFbgV89bRVPWVlQ/g6aS3hnIHwAUa+fuJeJcey9PNxOfdHHq1+DT+ivFRJRdXftQvLbfUeS9p9S4fdVxqIGyMc1wu1zS1zTxBFiD5LCdktpHUVSJNSx3ZlYOLCd4+sDqPMcVudDWsljbJG4OY8Xa4biFstainDl6oicdspW106i+GTyn49V66mO410Y1kUhEDDNGT2XgtDgOAeCRr3jT8lfejvZSSigf11uslcC5oNw1rQQ1t+J1cTbmrahZU7aEJcyNV1xu5uqHYVMY0y8avHf+whXzrtEQaypI3Gea3h1jluO1e0TaOmfISM1i2Nv0pCOyPAbz3Ar5/LiSSdSdSeZ5qLfyWkS99laEl2lZ7aJePf6Fu6LMW6muDD7E7Sw8sw7TD6gt+8tqsvmmCpcxzXMNnMcHNPJzSCD6hbY3pMoBG1zpe05rXGNrXuLSQCWmwtcHTevbOslBxk9jD2k4fUnXjWpRb5lh4WdV+32M36ScF+T17yBZk3zreV3e2PxAn7wUdsfjnySsilJ7N8sn+m7R3po77qsHSDtnS10bGxMlzxuJEjg0DKRZzbZidbNPkqLdQ6rUavNB+J0dhCdexVK5i08crT7ts+n1Pp1rrhOusAb0g17Y2xtnLWsaGizWZrNFhd1rk2G+6iqvHamX+9mlf3OkeR6E2U930OiOUh7LV2/fmkvm/x9zXelCnp5qQ5pYmyxduMF7A53B7ACb6j4gLN+j1t8Tp7cHOPkI3kquEr04NjhpaunlHCQB3+m7sv+Dvgoyn21aLSwXUrb+28OqwlPmWHjTGG9Mep9KscnheOmmuARxF162lXB85HIQhACaU5MeUBxmes26WMRywsZzdf8z/CFodQ5ZF0vPJ6rlnI/UB/mgKnGC3K0nUsa8eDr/vBXVe6fDetpHSMHzkNPDO360TJJYp2+QMb/ud6iaSsDwqe5pcksrZn0ngnEFdUFCT9+Onnjr+SXwLFXU1THM33HXIHvNOj2+bSVvzKkGPO3VpbmB5gi4PovnMuIbpf2hmLfaDNbkK14Dt6+Cn6qNvWZQ5t3yO0adR2MoOm691staqgmpbEHjthO6lGVJe8tHqllb9e79TW2YgDAZSLANc4jfYNv/JfO5JOp46k953qcqds6qSG2YMzRv8AYHDtXAzXsCB8VCveSY/rROJA3XNzu8V5c1FVxjobOCWlSxUu0WsuXr01/I1sZNtDrxsprZvaiopSDATkLjmjeMzHEW7Vh7J7wR5qIYe2BwMVrX5yW/euFLTNIFwdXOHtEaC1lGj7uqZc18V805xTWuj8DU6HpjicwOlp5G3vqwteNCRxy8k3EOl8ZT1FM8m3tSEADvLW3J9Qsvo7NYHAdoseb3PAuI03e6FyyDJcB+e1w+z75vHdZSP6io9M/Qp1wayi03DxxzPBJ4xjc9ZJ1kzi4jc0CzWDk1u4D4niSo/qncjpvT6pgLgCNAzPl1AzF1tbf1omPZcglpc0MAAbqGkb7tuPVRWsvV6l9TmqcMU4pRWiGvblBc4HQbt1ySBv8/glliOY2GlzaybUlpiOUDKNRv0dmAOh7iukkIs5jAAM7b2Opbrfee4LzlRmq08t+BycwhJ1Z3/mQPzTrNAsOyC4DS51NwN5SOAzPJANn5Rfg0DcF4orc2SqyyorcW1soI3vDTfkRwTGRE2tx3ajW2/RPmdlDLNPZkFm63O82SNuRf3iS131bbmAcBYX7/JZNLBoVSXO49Xj7HKy8mMMBgie3eXStJ55SLFOraiwsPVPxOLLSUjeLmySeTpXBvwaFOsqe82cp7TXqfLbQfi/0/nkb7sbiBlo4HneY2E+JaD+9WWNyo/R4bUMAPCOP9hqukLlZHGHpCVI1KgBc3rouT0B4KorMulClzQF30Hsd5EFh/MLTasKpbR0AljfGffaW35EjQ+R1QFM2LxRscdPI+xZHK+mnB3dRU21P1Q4tVL2iwl9BWywa2Y7sH6UbtYz+EjzB5KY2VlDZZKWcWZODE4HhILged7jxsvftfSOqaMOfrV0FoZuctPvjl79NfM81rqQ5kTbK4dGpnOP0IOhxIOHuh99zi4aW90jjde5jjmzOLb5S0AXO/i4neqbHL/ypKlxNze8KtlSa+E7ahxCM9K/r09PwTrWWaG3HsObfW1zmtw7wlc32LEXY3LqDlII1HMLyQ4gx3G3ivSDfcozcluXUI0qiTi8/MUb8xIvlDQG307WbUlEVmkkEZblwYRqHHkeSRIQvOZmxUYiwgNBF7tsQGkdoZjqM3gSmtuLAP0Gnsdq3LXRIkK85me9hEV5BN93Zy5bfXzb/BI554EDdoWAkd9+OqaQkWPMzZ2UcY+YaWLTcg3zHcSXEG/duCRx0AuXEHeQAbWFh38UuVJlXjbZlGnGLTXQHuBdckkB2YMsAL8Lkb0l9SQ4tJ1doCCeYvuKUtA3kBcnVIHsjzKzjzM01Owgtf3PQ0izbl1mODgTqSeN15paxt+OoyutbtjhfkRzXnlmJ3lefI57wyMFz3EAAC5uTYWHEngFIhBt46lTc3NOEHJ6RXqMjgdLIGM1c5wY37Tja/l+4qW2tANV1MWohZHTs8WgD1zOVk2X2XMD3SEBz4WuaANW9eRZwB4hgOW/EudyUZs1gT34hmk3RkzPJ4vJOX1fr90q2hFQjhHzq5ryr1ZVJdf4jWtnYBHG1g3NDWjwa0NH5KzU5UBhbLAKep1maD2NTk1qcgBc3hdE1wQHgqWqAxOJWWdiiK6C4KAyrafZ9rqlrgcpl3O3fOjh4nh3g/SC9dbFMGMnABqImmORp9iphPtRv8d45G/PSZ2kwnro3RnQn2HfReN2vBeLY7aZlTmpKwBtSy7SDp1wHvD6/EjzHGwGaY1gga01FLd9M51nNPtwPP6KYcDydud43Ch2O4j0WhbU7OVOHVBqIe1BIMrnFocxzT+iqGbiD36HhY6CvVOCQ1PbpLRS8aRztCf8iR3tD6jjm5Fy0zp51RY215ye7PYhGTr0R1ZG4leGeN8bi2Vpa5ps4EEEHvB1Hmnx2tcnTgOJ/wCneo8l0ZdUqifvQZMQ4k7e7UfE9y7f2vfe30UGZyd//CcJlpdOD6FjC9uI/wCxOjEm8infL2d6gxKnCZYdjElx4jW8CZ+XM5FNNe3konrkdcvOyibP6+syVGIkbgPBMlqTvB0/rQqOEqeyQjw434pyxRg7irLdnZ0ibnXKWVo3a93EHkf5qY2a2JrMQcOqYWRX1mdcMH3vePc258FtjTctiFWu6VFZmyLpo3yyNjhaXvcbANFzc8AOJWqYVsiMMga9/brp+xHbtdTm0c5vN9tL8yANLk2/Y/YWmw9nzYzykWdO4C/eGj3W93qSpySma54eWguHsnlfl3qdTpKCOVvb+d08bR7iGocLipKQmWzWsYXPJ1ytaLkX4nmeJKq2CR5g6XLlMzs+Xk3cxvkPiTzUrt/C+Z0VPmywgiWe3vBp7DD4u1txt3JcNp720sOA5DgFtK4mKCOwCmYAvDSRKSiagOrQnJAlQAkKVCA5PavDUwqRIXGWNAVXFKG4KzzavZYzkPYclTHYtffL1gbu7XB44H/oVrtTTXVexTCwf3FAVTZbpK0+T4kNfYMzm7+BbOy3xt4jil2i6L45B1tA5oDtepLrxu/03+74G47wueObOMn0k7Eg0bMBvtuDh7w+I4FVyHEa7CjcOPVk6D2oX/7T6FAROI1k0J6muhL8os2OUEPA/wAuUEODfBxb3FR0uHU8pzRSOhJ/RzNJb4NljB08WDxWm4f0n4fWM6qviay+/O3rIr8wbXYe/wCK9FT0XUVS3rKGfIDusRNF+eZvqV40nubIVJQ+FmSSYBUtFwzrGj34iJW+ZjLredlHmexsRY8lo1f0WYhEc0TWS23OieA70flN/C6gcQOJRHLPDPb/AD4XSN9ZGuHxWp0UydDiNSO5WRUBOFQ3mpKTF2g2fBTE90bWfsFqR1dBxpoNeRn/AP1WDoEmPFO9fz1I8VDU8VHcfT+ak21cYFxT048RK79qQqQw3GJrjqKeEnhkpYnH1DCV5/ToyfF30RD0NHUTm0ET3nkxrn/sgqzUXRZWOs6qfFSs5zSNa63cwEn1IU9Tx47UNyjr42HmW07bfquUjQ9FD3nNVTi53hl3vPjI/wDkVsVGKIlTiVae2hHUGHYLQ73PrZe4Whv4HsnzL1omFVtRUMacggjsLNsQbcgNDb0C54ZsrRUYD2saHf40pu/yLtB90Beyp2opY/blHgN58BvJW1LBXyk5PLZLQx2Fhr3lca7FGQg3N3W9nj58h+agazauR4tE0xM+m4fOn7LDpGO92v1RvUYyAyG7r232NySTxcTqfPUr0xOsszp5Mx3E3A58L/1/zN0NLZcqGi4qYggQHSCNetoTGMXUBAKhCEAIQhACa5qchAeaSNeKopbqULVyexAVauwwHeLj+t6g6rD3NuLZmnQtIBuORB0IV9lp1H1GHckBlGIbCU0hLovmX8gLsv3sOrfI+Sg5NmK2mdnhzG36SBxzeYFnfBa7VYQDvFjz3FR0uFOG438UBn9H0n4hAcr5A+3uTMGb1FnepU3TdPBbpLTA98chHwcD+am6ijzC0sYeOTmhw+N1EzbH0L/0LWnmwuZ8AbfBAe0dMVDIPnaaT7zIX/tEJf8AtIwc6mm/9tB/NQU3RzSHcZh3ZwR8WrkejiD/ABZvDsf7UBYh0oYW32IHD7MEA/iTndMdPuZDMfExtHwcVAx9HVPxkl9WD+Er1Q7BUTd4e77Uh/hsgPTUdMWnzdMPF8v7mt/eoyTbjFKrSD5tv+TH/wDY+9vUKcpcDpYz83BHfnlzH1dcqTbE924WHf8AyQFRptmKiQ5qmd1zv7ZkkPi4mw9Sp7D8Jii/umdr/EPaf+I7vKymIsMv7WqkabDe6yAjaagN7nepmkoOY8l7IKIBe2OBAcoadetjErGLoAgABKhCAEIQgBCEIAQhIgC6LJUIBhaubol3SWQHikpgV5ZcPCli1NMaAgZMN7l5pMMHEfBWUxJhhQFVdg7eSZ/YzeXxKtZpwm/JRyQFXGDt5fmurMJb9EKyCmHJOFOgIKPDe5eiPDlLiFOESA8EVEBwXpZAvSGJQ1Ac2xroGpbJUAlkXSoQAhJdKgBCEIAQhIgE3pyEIAQhCAEIQgBCEIAskslQgEsjKlQgEyoslQgEslQhACEIQAhCEAIQhACRKhACE1OQCJUIQAhCEAIQhACELlUvcGOLRmcGkhvMgXAv3lAdUKuM2jqTltSSDO4tF8wy6gBz+zoLvZ5CQ+6nxbQzmNzjTPaQ5oDCHkuBIzEWbwDm+d+SAsCFWm49VBljATIW9k5ZMpcQwgOAb2bZ3X190i6V+0FSP/Dl394QQJQLNja5g1be5LiPK28EICyIVelx2pDnDqNGl7c2WUgkPhaHAhurcr3u0GuTTdcozHqgujJgc1pdaRuWQuYCBZzjksfu3362sUBYkKvzbQTgnLTud23gDLLezXNDfctcgl++1gRvXswzEZn5xJFkLQC22azu1I213NH0AfB4QEohROLV0rHxCMHtElw6tz22Bbdpc32XEE2HE6kgA3h4ccrcrPmyT27jqpAHHK0gXIFrEka5d3vW1AtyFWYsQq3R5u1dschI6o9twdaMMzAEX13jQNvbUFMq8Vq2l4bc5bNLvk8mrhG8lzGi+Zjnhjb397gLEgWlCZESWi4sbC45HiE9ACEIQAhCEAJEqEAIQhACEIQAhCEAIQhAMskO/wDruQhAKUIQgBCEIAQ1CEArk0oQgBKUIQDmpUIQAhCEAIQhACEIQH//2Q=="/>
          <p:cNvSpPr>
            <a:spLocks noChangeAspect="1" noChangeArrowheads="1"/>
          </p:cNvSpPr>
          <p:nvPr/>
        </p:nvSpPr>
        <p:spPr bwMode="auto">
          <a:xfrm>
            <a:off x="0" y="-1028700"/>
            <a:ext cx="2124075" cy="21526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16" name="Picture 16" descr="http://image.shutterstock.com/display_pic_with_logo/248635/248635,1240286354,1/stock-photo-a-red-button-with-the-word-vote-on-it-2886772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4757" y="182316"/>
            <a:ext cx="1140899" cy="1158452"/>
          </a:xfrm>
          <a:prstGeom prst="rect">
            <a:avLst/>
          </a:prstGeom>
          <a:noFill/>
        </p:spPr>
      </p:pic>
      <p:pic>
        <p:nvPicPr>
          <p:cNvPr id="14" name="Picture 16" descr="http://image.shutterstock.com/display_pic_with_logo/248635/248635,1240286354,1/stock-photo-a-red-button-with-the-word-vote-on-it-28867720.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79573" y="260648"/>
            <a:ext cx="1140899" cy="11584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b="1" dirty="0" smtClean="0">
                <a:latin typeface="Aharoni" pitchFamily="2" charset="-79"/>
                <a:cs typeface="Aharoni" pitchFamily="2" charset="-79"/>
              </a:rPr>
              <a:t>Learning Objectives</a:t>
            </a:r>
            <a:endParaRPr lang="en-GB" b="1" dirty="0">
              <a:latin typeface="Aharoni" pitchFamily="2" charset="-79"/>
              <a:cs typeface="Aharoni" pitchFamily="2" charset="-79"/>
            </a:endParaRPr>
          </a:p>
        </p:txBody>
      </p:sp>
      <p:sp>
        <p:nvSpPr>
          <p:cNvPr id="3" name="Subtitle 2"/>
          <p:cNvSpPr>
            <a:spLocks noGrp="1"/>
          </p:cNvSpPr>
          <p:nvPr>
            <p:ph type="subTitle" idx="1"/>
          </p:nvPr>
        </p:nvSpPr>
        <p:spPr>
          <a:xfrm>
            <a:off x="179512" y="1628800"/>
            <a:ext cx="8784976" cy="3168352"/>
          </a:xfrm>
        </p:spPr>
        <p:txBody>
          <a:bodyPr>
            <a:normAutofit fontScale="92500"/>
          </a:bodyPr>
          <a:lstStyle/>
          <a:p>
            <a:r>
              <a:rPr lang="en-US" sz="3500" dirty="0" smtClean="0">
                <a:solidFill>
                  <a:schemeClr val="tx1">
                    <a:lumMod val="85000"/>
                    <a:lumOff val="15000"/>
                  </a:schemeClr>
                </a:solidFill>
                <a:latin typeface="Aharoni" pitchFamily="2" charset="-79"/>
                <a:cs typeface="Aharoni" pitchFamily="2" charset="-79"/>
              </a:rPr>
              <a:t>To know what Apartheid in South Africa was,</a:t>
            </a:r>
          </a:p>
          <a:p>
            <a:r>
              <a:rPr lang="en-US" sz="3500" dirty="0" smtClean="0">
                <a:solidFill>
                  <a:schemeClr val="tx1">
                    <a:lumMod val="85000"/>
                    <a:lumOff val="15000"/>
                  </a:schemeClr>
                </a:solidFill>
                <a:latin typeface="Aharoni" pitchFamily="2" charset="-79"/>
                <a:cs typeface="Aharoni" pitchFamily="2" charset="-79"/>
              </a:rPr>
              <a:t>To understand the role Nelson Mandela played in ending it and </a:t>
            </a:r>
            <a:r>
              <a:rPr lang="en-US" sz="3500" u="sng" dirty="0" smtClean="0">
                <a:solidFill>
                  <a:schemeClr val="tx1">
                    <a:lumMod val="85000"/>
                    <a:lumOff val="15000"/>
                  </a:schemeClr>
                </a:solidFill>
                <a:latin typeface="Aharoni" pitchFamily="2" charset="-79"/>
                <a:cs typeface="Aharoni" pitchFamily="2" charset="-79"/>
              </a:rPr>
              <a:t>becoming President!</a:t>
            </a:r>
          </a:p>
          <a:p>
            <a:r>
              <a:rPr lang="en-US" sz="3500" dirty="0" smtClean="0">
                <a:solidFill>
                  <a:schemeClr val="tx1">
                    <a:lumMod val="85000"/>
                    <a:lumOff val="15000"/>
                  </a:schemeClr>
                </a:solidFill>
                <a:latin typeface="Aharoni" pitchFamily="2" charset="-79"/>
                <a:cs typeface="Aharoni" pitchFamily="2" charset="-79"/>
              </a:rPr>
              <a:t>To have discussed if violence </a:t>
            </a:r>
            <a:r>
              <a:rPr lang="en-US" sz="3500" dirty="0" smtClean="0">
                <a:solidFill>
                  <a:schemeClr val="tx1">
                    <a:lumMod val="85000"/>
                    <a:lumOff val="15000"/>
                  </a:schemeClr>
                </a:solidFill>
                <a:latin typeface="Aharoni" pitchFamily="2" charset="-79"/>
                <a:cs typeface="Aharoni" pitchFamily="2" charset="-79"/>
              </a:rPr>
              <a:t>is ever justified</a:t>
            </a:r>
            <a:endParaRPr lang="en-GB" sz="3500" dirty="0">
              <a:solidFill>
                <a:schemeClr val="tx1">
                  <a:lumMod val="85000"/>
                  <a:lumOff val="15000"/>
                </a:schemeClr>
              </a:solidFill>
              <a:latin typeface="Aharoni" pitchFamily="2" charset="-79"/>
              <a:cs typeface="Aharoni" pitchFamily="2" charset="-79"/>
            </a:endParaRPr>
          </a:p>
        </p:txBody>
      </p:sp>
      <p:sp>
        <p:nvSpPr>
          <p:cNvPr id="4" name="Subtitle 2"/>
          <p:cNvSpPr txBox="1">
            <a:spLocks/>
          </p:cNvSpPr>
          <p:nvPr/>
        </p:nvSpPr>
        <p:spPr>
          <a:xfrm>
            <a:off x="107504" y="4725144"/>
            <a:ext cx="8784976" cy="1974958"/>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ormAutofit fontScale="850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500" u="sng" dirty="0" smtClean="0">
                <a:solidFill>
                  <a:schemeClr val="bg1"/>
                </a:solidFill>
                <a:latin typeface="Aharoni" pitchFamily="2" charset="-79"/>
                <a:cs typeface="Aharoni" pitchFamily="2" charset="-79"/>
              </a:rPr>
              <a:t>General Studies Skills:</a:t>
            </a:r>
          </a:p>
          <a:p>
            <a:r>
              <a:rPr lang="en-US" sz="3500" b="1" dirty="0" smtClean="0">
                <a:solidFill>
                  <a:schemeClr val="bg1"/>
                </a:solidFill>
                <a:latin typeface="Aharoni" pitchFamily="2" charset="-79"/>
                <a:cs typeface="Aharoni" pitchFamily="2" charset="-79"/>
              </a:rPr>
              <a:t>AO1</a:t>
            </a:r>
            <a:r>
              <a:rPr lang="en-US" sz="3500" dirty="0" smtClean="0">
                <a:solidFill>
                  <a:schemeClr val="bg1"/>
                </a:solidFill>
                <a:latin typeface="Aharoni" pitchFamily="2" charset="-79"/>
                <a:cs typeface="Aharoni" pitchFamily="2" charset="-79"/>
              </a:rPr>
              <a:t>: To have understanding and knowledge of the wider </a:t>
            </a:r>
            <a:r>
              <a:rPr lang="en-US" sz="3500" dirty="0" smtClean="0">
                <a:solidFill>
                  <a:schemeClr val="bg1"/>
                </a:solidFill>
                <a:latin typeface="Aharoni" pitchFamily="2" charset="-79"/>
                <a:cs typeface="Aharoni" pitchFamily="2" charset="-79"/>
              </a:rPr>
              <a:t>world.</a:t>
            </a:r>
            <a:endParaRPr lang="en-US" sz="3500" dirty="0" smtClean="0">
              <a:solidFill>
                <a:schemeClr val="bg1"/>
              </a:solidFill>
              <a:latin typeface="Aharoni" pitchFamily="2" charset="-79"/>
              <a:cs typeface="Aharoni" pitchFamily="2" charset="-79"/>
            </a:endParaRPr>
          </a:p>
          <a:p>
            <a:r>
              <a:rPr lang="en-US" sz="3500" b="1" dirty="0" smtClean="0">
                <a:solidFill>
                  <a:schemeClr val="bg1"/>
                </a:solidFill>
                <a:latin typeface="Aharoni" pitchFamily="2" charset="-79"/>
                <a:cs typeface="Aharoni" pitchFamily="2" charset="-79"/>
              </a:rPr>
              <a:t>AO4</a:t>
            </a:r>
            <a:r>
              <a:rPr lang="en-US" sz="3500" dirty="0" smtClean="0">
                <a:solidFill>
                  <a:schemeClr val="bg1"/>
                </a:solidFill>
                <a:latin typeface="Aharoni" pitchFamily="2" charset="-79"/>
                <a:cs typeface="Aharoni" pitchFamily="2" charset="-79"/>
              </a:rPr>
              <a:t>: to communicate ideas rationally and </a:t>
            </a:r>
            <a:r>
              <a:rPr lang="en-US" sz="3500" dirty="0" smtClean="0">
                <a:solidFill>
                  <a:schemeClr val="bg1"/>
                </a:solidFill>
                <a:latin typeface="Aharoni" pitchFamily="2" charset="-79"/>
                <a:cs typeface="Aharoni" pitchFamily="2" charset="-79"/>
              </a:rPr>
              <a:t>clearly.</a:t>
            </a:r>
            <a:endParaRPr lang="en-GB" sz="3500" dirty="0">
              <a:solidFill>
                <a:schemeClr val="bg1"/>
              </a:solidFill>
              <a:latin typeface="Aharoni" pitchFamily="2" charset="-79"/>
              <a:cs typeface="Aharoni" pitchFamily="2" charset="-79"/>
            </a:endParaRPr>
          </a:p>
        </p:txBody>
      </p:sp>
    </p:spTree>
    <p:extLst>
      <p:ext uri="{BB962C8B-B14F-4D97-AF65-F5344CB8AC3E}">
        <p14:creationId xmlns:p14="http://schemas.microsoft.com/office/powerpoint/2010/main" xmlns="" val="15209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42594"/>
          </a:xfrm>
        </p:spPr>
        <p:txBody>
          <a:bodyPr>
            <a:normAutofit/>
          </a:bodyPr>
          <a:lstStyle/>
          <a:p>
            <a:r>
              <a:rPr lang="en-US" dirty="0" smtClean="0"/>
              <a:t>Mandela resisted apartheid </a:t>
            </a:r>
            <a:r>
              <a:rPr lang="en-US" b="1" dirty="0" smtClean="0"/>
              <a:t>violently</a:t>
            </a:r>
            <a:r>
              <a:rPr lang="en-US" dirty="0" smtClean="0"/>
              <a:t>, and</a:t>
            </a:r>
            <a:r>
              <a:rPr lang="en-US" dirty="0" smtClean="0"/>
              <a:t> </a:t>
            </a:r>
            <a:r>
              <a:rPr lang="en-US" b="1" dirty="0" smtClean="0"/>
              <a:t>continued </a:t>
            </a:r>
            <a:r>
              <a:rPr lang="en-US" dirty="0" smtClean="0"/>
              <a:t>to say that armed violence was justified </a:t>
            </a:r>
            <a:r>
              <a:rPr lang="en-US" b="1" dirty="0" smtClean="0"/>
              <a:t>until </a:t>
            </a:r>
            <a:r>
              <a:rPr lang="en-US" dirty="0" smtClean="0"/>
              <a:t>he became president.</a:t>
            </a:r>
            <a:r>
              <a:rPr lang="en-US" dirty="0" smtClean="0"/>
              <a:t/>
            </a:r>
            <a:br>
              <a:rPr lang="en-US" dirty="0" smtClean="0"/>
            </a:br>
            <a:r>
              <a:rPr lang="en-US" dirty="0"/>
              <a:t/>
            </a:r>
            <a:br>
              <a:rPr lang="en-US" dirty="0"/>
            </a:br>
            <a:r>
              <a:rPr lang="en-US" dirty="0" smtClean="0"/>
              <a:t>Do you agree? Why/Why not?</a:t>
            </a:r>
            <a:endParaRPr lang="en-GB" dirty="0"/>
          </a:p>
        </p:txBody>
      </p:sp>
      <p:sp>
        <p:nvSpPr>
          <p:cNvPr id="21506" name="AutoShape 2" descr="data:image/jpeg;base64,/9j/4AAQSkZJRgABAQAAAQABAAD/2wCEAAkGBwgHBgkIBwgKCgkLDRYPDQwMDRsUFRAWIB0iIiAdHx8kKDQsJCYxJx8fLT0tMTU3Ojo6Iys/RD84QzQ5OjcBCgoKDQwNGg8PGjclHyU3Nzc3Nzc3Nzc3Nzc3Nzc3Nzc3Nzc3Nzc3Nzc3Nzc3Nzc3Nzc3Nzc3Nzc3Nzc3Nzc3N//AABEIAJoAqQMBIgACEQEDEQH/xAAcAAACAwEBAQEAAAAAAAAAAAADBAIFBgcBAAj/xABDEAACAQMDAQUFBAcFBwUAAAABAgMABBEFEiExBhMiQVEUYXGBkQcyodEjM0JSkrHBFXKT4fAkQ1NVYmPxFlSCg8L/xAAYAQEBAQEBAAAAAAAAAAAAAAABAAIDBP/EABwRAQEBAAMBAQEAAAAAAAAAAAABEQISITFBcf/aAAwDAQACEQMRAD8A6ReTd3AHLYQMCRnGR6VTuN8jNbzvhjnG4HH0NOai6GzZZcbcgnJ6Vn444nddxXB/dbpW9GeLV55YYGSWRWVlONw5JpJWj275JCgz5LnNAu76yBVGtpJWh8Ped6QAPgKFPOkhQxoqIR4QH/Og4bmu7aKN2Amk2qSFCjxH60rbdqbW1tYJJ4p7e6wA6KMb2wBxz0zUPE8vd2+XYgHy/Cs7rttHPdwxDu5Lhyd4LEmJfXA6YA8/pWbWpNbo9sLd4NsN9tc4wGIIPqc9amvaaYruVkmX1U9awM2jS20XeyXFukRGVMjMDzyBjHXFNaVrOk2Vibe8WZ5u9JJjYBcY46+fFZnM3jG2btTOH8EMWCOjEmpxdod5/TQqP7hrKf2xpMjAxXGF4GJAByfLg08sBLEkoI8ZZsZ493rWu46xpF1m2dHkTI2dcjAA+NTsNTt7nEKOwd5txD8ZGc1QvamWJDGWW2VuAoyAfU++vDZ7ZBiUHnzGKO66tNqWs3NjrVhZRCIxzxyF2cHIwD5591ZLUZpWkdy4yWzjPWpak80eu6akr95sjdVIyTgqaRAKXE5kJbD4HGAvAq7erq8eTCjC49+KiHZl2jJxzRSB3bu81vEVx+tbAYe4+v51XXV7YqVIukd26qisSvp5U9sHUxlsk4oizMAMHgUrazxXDGOKVS+M88Z+tWEOk3cqhh3aqRnJetdosG0y99kkNwD4lYHAqWo3yagzynJ3c4Jzihw6VNGJDJtKkeR86rC7wlkPGeOlYt2gOU444x1oPeD1ocjkvjmh499ayLGo1u9VNWS076QylgJCUGDxXs8u22kkDGKQJt3legz7vKlO02mzP2vMatiS4Kuh6Y/1irLVYJ30toZIYw6LuY956c+lctdVFBdxzC6FxcOJSAI8AKpPmMe8UuxdY+8MDbRySCMgf0oFvZXU0bXMSho4XBdgehPSh26TSSMEYbWOGw23PNa1n1c2Nz3McRsrQPd7mw8o7zIPQKvTp8TWd1KO40+9F7G0sUxbkYKnJ8s+h54qzl1htLtU9nsImmUnas25tuMDpkc/Gp9q3uNRS1e4kigEECGTwEB3Oc4wOvu9KzspkViav3jNJd6dZ3E5Iw0kbHaB0AG/p8aUN/aStJJ7DaDIywSDHz+9Q4oHlfETs7E/soT/AEqJ0+SJSsjFN3ADqVz9RR/SYYWfiWWIKT4EWPIOPXLZx8q+tdRu4pCyuiNH4AuNwH16fhRLqFzr1pa98SybYw7IpII55HQ4PrRtNi/su6u5pre1v0inWELcxkgkn72AePnmjTgc+rXz3MbiYJKF2BkjUEKT06GrvTZ+0Fxbr7JOm2PCkyrlmPx8q1llLosWrpZ2ljDDqUELFXiTwqhx94Z5PNWk+qTWdqRd3CPlWCM0ODnBwBjzzUKxN9fzTata3M0MweJCMFMhh5kc9BXtjqcN5cTtM7yx7yQ0akY4AAOFznj8Ksta1mxD27aXDDJdIoE8mxfvFefLmstqXaG9iPdyxW7xk4KNEAF88jGOafi0/q0MLwxlpSssqM0ad2S+Qfu4x8Ovl8ar/wD09I6CSS4G8jLAJjn5f64qvt7mSbUYrhmkWKNgMBiQAR/KtSbSfvcqjYxnaMrR9PxU2FgbKd3LCXw48AOR8jVxZ6jJa8pKCpX7j84HwNRDyQ5VgwGc4duPxqEMh3eMRsDxtZsge+kerj+0WniZkMaoy8AL0NUN3BMZSzqOD69ffTyQpGidzPHJID4o0TgA15dzRsVSXu0yMjHOP/NU8VmkxbQGLxbdwHJzQu4tv3k/jpuRNyrsxJlfEAp8PxoHcf8AaP8ABVqWWh31pdahFepMZRZaaY1EwIzKBnBPTnJx8K0vZ+Zu0Ggtc3UUCszuhVGwBjpz5VyS2ka2jTcx2SZbA8vKurfZgzSdnnIiUKLggOTndwM8etP1XxlNK7rS4tSF7+lhh25iB4l8RAHz4+Rryx7Q6pLItpG0W+YgRJG3d90OpJx1GM/zq07WSJYxzWOqzs7XF938eDuYQj49OegrO6Xbe0y31zCGiQkw27N94M4OTn1CBiflRVFbqWoSXNxcahJArRl/Dlt2SPu8nny5NHftRdyWpja2gBGGDq+SGPBOMenT099T7SaUlloFtOrHxvtjjIwRHg+I+9jzWReadJkidhtZc4HPHlzRIbXQOxM2k2cLXtxdhbxpHwsj/s4ABP481bGPs9eX8tzeXUN7I67dlxKrhR7h9K5faXDJ3wH+9GPhyDx9KMoZVaRJds+PA/7p9aLQ0/bHT7O21OOSCKZzwzwRdFXnPPkSSD9aoLlJIHkU2U8W7Ese+YHagPngc/GrbQNdvbSBo7yTvUZSWbOCWJ65/wBZqn1O4a5Vd0shaIbFbP3l9/vowuk6RcaDblLiB7NLh4grS96N7cDIY+dI9te0XsMEC2M6NJKJA3dvkBcDr8c1y1rcZDdCKIu+RXZmLYHWtSMn4tXuYZx3Dd1vAEhU53ef0q01qSCeBdjAtj0/nWct3BvoCeQJAPF6VrWt4VIKRoD1WmRarbC3ikYRSk+LgPu4U/CtTo1jfzQSwrKm4OVYyvjOBx18sf1qgv4UeHvoRtI4dQMU/pk41GAB5ytyvhbHV08j6ZzRjWtAmkasUHdqu3H3eo/KhjRNRU5dYgfIFlHP1qEUckSYiuwg8hu4+nlUppxJF45UMwOWITqPc2f6UaTJ0C+l2tKFVsYJDDn06UWTs9ePGqtc52nIJGSPhSkc6YZpAY3QHaAzDJ+IzS4ugZt001xHgZUm4LDP9KksDod/Da92JoY05JduT8c0H2GX/m0X8dRWWO5R0huTuxzlt3J91C9hn/8AdP8AwmhMjcWk/s1uyqxD25mbjhVDEZz6Zx9a7N2GheDsppyvGFYx7jgYzkkgn34xWKis7ePsTe3TTYmumisoy6/d2sAQB5DO7r6VZv2pvZYY7bs29jJDDEsRjlb9LxxvBDAADjqPrW5cZvoP2uRPt0+fu4ym5lLlRuXgYGfMdTVZpWqaFpum2VvdTGSR0Z5lRC2CcHYfTPhHwBHnW6g01NWtk/8AUK29xcjkxQsxRCfcT7qyXaGy7Le2PYafbd5dr+ueOZgsXuPPJ9w/Cjl76opO22sWN/YRRW8qzSMVlzH90cEEeoxxxWDkAeUSM+WAwK22qaBZvaNIkLR7DklXJHv4Oaxs0Kq7dyC0WeGPnRKaFFkEGjpJtBDHGTwaDtkwQB8sUIO/QFTTg021wqZBc491DkkXblXOfjQDnPIHzr7L9Ao+OKMWphs1OFwu9W8xS2SG5YCpDcSAduG4rSFcElXZ1G3yxyavrXVIjaxpPxIBjOD9aR0/Tre4Yq8m3jzYDNWA0ewMeIrhkbplpcgVARdTt0mUl8xkYcbT09f50pFfR2WprLaSb4icjjA94pC6sZ4bt7YskjqcbkJZSPUGrMaIY+5h1KTuZnBKKsoAC4yCfCTz5VFsbHTry7jW5TTp+6cFk3JuJHuIzUp9EuFBlkM8KAcIUwRj3VlbX2KJGgS2vu9PRjegAfAbQPrVybS2mg/SW+qW84XBElyN2PInKehrOFI9yYnkSbc37WQVwf60FJUUFiZHIB5K5H4V9odzd3VlPC5WXuyCAyLkDHrjNWsc26LuzujDYHhA4rNMUk9yyp4woycg46fhQvan/eX6f5VpQEcAgb2iGA3THP8AOvO9k/4j/wAf+VWnGx7VLaNpZt7m8gsi8mUMigqx8+D1rISQ9jUt09vu7drhuJHt0j4J8+E6VXfaNDrV9qgngt7t7SGNYw0IZkDnJPw68msBcm5tZ5IJ5HjniYq6M3KnzBrdmsSeOg3p7O28yNDqNzcRDjbFLJEyAdNufCSfgOnlQLzUtDtoJf7MuJ7mZkyolt0QAjyLEZJrnvtEhJAlBzx97rTG8dykgbc4PiGaMLbWOrqLZnvNLthGsYR1jiEg8Qz4vEBn4Dis/f3UTv8A7HYqIweF8xUGXvlQxZ7sIuM9egJ6e/NeRxsJMcYI55zRqwL2zc2ySyMYzkkYBx86eum0h4AIYZ4rhMB9/dlGPXjBz/OgsheZR1wvP+vlXktum7GxOVyPrWtWFbm0a1cG6t3RpOVEgxke6hGSEMMRLxz1/wAqdS2hVyFiXAH7IqMkaiXATA2+Yq0YWeWNulsoI/dQ/lTtiEnYLLp7MMEllfkj3L7vjUCitMMKAAvPFQnTEuIiMAVahrpoWdVst65wPGgUk+nn/MU5o9rpsckz6zqchwcbbP7x+BK7fxqola1gMXf36JKTnYsRfZ8SDx+NQuV7tEaCcSKQSHTkYzVoa+ODs0YjPHqUtrcjJhhlDygNztLHGPwpWU6fqdhcHVNRkN6JF7tlXwumeeNvBrJkuwJaU/JqEzyE43sc++nFra6haaDpultdQ3Ut+reBYmiUBeRxkgH8BWdt9bu4ImFvEoYtzvYuB8AfzqvVmETguemcE8ZFLz5PdZOSygk56c0HV9cXGp6zdiVxGoj2nu4E7uMY9QPP41rBMLdI9+0ZyCwcgt61S9nlt574xSX00UhHCBco3Hrng/nWnjsIlzJFcRO68bWUc+6uVrcJtGWUMPu5Gdr4znp/So+H96b+L/OiXLtbuc20ZQcuu3OfoKU9tt/+Xj/CP5UNYue2lxpt2mmC5lv13yHu4rY8S8jKnkcnkdciuY6las1/c9xbssfetsUrvKLnhSfUeddL1F9RtuzVt3MlnbKk26cXTqXXJyNhYYJyc461zfVoozql4GkSdu+fdIqZVyTksMcYPWt2++Mz4UNtcbScwxgeTkKT8B1odiwjvmFyoYfeZR0OKIwtwuGErN5d2MD555pJmWOVWGcg8564pgq2W5CJtTOAePhTCzBsN0J91IRCNoVKN93gjGcihrcOpxgcdKEsllccg4bpUjM2Q27xYwcjyquWUnOQOa+aVgSfwqSwjuXU7lYBmGOVqLzM8m525HGQtV4lbjOOKkZmJzxUjomIJy/J8yKg0+0Fick4GAKUMzeoo9tcezhbmQLkuEj48/M/Ifia1IzpG7s7m41K4jjTcynLFiAEHHLHoB76dE/cRy6fbeOE+EuOkx8yefpQtR1eW+uO7ACp93ai4LnPGcdfdQ4FhkdQbhUcHDbhgg+49K6XjMU5DC2dSO8iXafTB/lUxEpx3UJ3e/jH1qb2zwN4VfBI8ZXwv6EMOCPnXrszD9I6geR61y9jULXDLEuZFznI4pI3AbZweCAOOgzTzwpKCCWxkdR/KoCxjKk5OR0/nSLrQaTD3uqbFnVMLnAyGPnWgSCZSQkjkfvYzt9/rVX2StRcX11Ek5kQRYJSMhX6ftdR8PPBrReztHIFRj5YX1/GufJqFQt8sgmmupJFHRCnT1486J7RL/wl/g/yqTzTm4jaNiCOo67vyprvbz92X+E1lt92rt+/0WUwwpK0J3jMRkK+pGD1/CuYXbFpi2yMZA4WIoPkP9da7NdWqXmmyQhQ4kBXaQD8ODxXG9RgNrKyOm10bBDAA/TOaZ9ZLBmAIDAf3U/OlJwHJ3E5HmTR2YEseOaVmz5ZrpGeQ1s3dnGWIIxwaM3ikfYp45xjPFV2c/tGn9P3pHdyb7r9V3ZMDhQQxAw5P7J549cU2M7r3fjGTivc55zXceyfZ/Srfs/Zv/ZNuss0SvL32yZySPN8c/Kiah2P7OXzh5tKgVumYcxfXaRmrqnCfOva7YOwHZg4A0+Qe8Tv+dSH2e9mCcGxkP8A97/nT1WuJKju4VFLMTwAMmo6sxW4FuOFtwF+LdSfqTXWe32j6HoHZCRLDTbSG4uHEaTMAZMdT4zyeB0zXG2SRpAoDMxPHHWtTxm+mbC49ndpkhEjNxuI+78PfQxbIWP6THPQ81s/s97Nx32uxi+YSW0S98YwvDsMeFvdz+GK6fq/ZnRb+wdJdMtgYwWQxKImBA9VGcfI/A0e/VmOGQTXAVIJZi9up/Vlj0Hl7qJLhH8AARuRuO7FCuo/Z7qaLaw7uRlxk5GCfUf0qBfcOTWeVtu1uXwxE2/Jzk/DAqcKl2RF3FmIAVRkkk44oNry5yQOOKYtNpkTeU27hkSEhfmRyBV+FvuwlkjtqF5LJdNN3ndlJiAwAxyw9eMfKtFOsIJSQHxHjw1SfZX3ZttSkSGFWMiqdgYsOpwSfLnj8a2zBDwyg/Kjro1lZtPjbLRMQwPG4Cl/ZpP+n/HH5VrJIoJAVcFQ2eRnNLewWv8A3P8AFNZvA9imju4kYSshGQVK8EDArnfbzS7mDWLmWICSGQ7wRJkgY/aBPWt9DmJwwJwPvEirUWdpc7ZngjZ/JiOR8KOPp5Pz2YbjP6px8RXxtpj1RvfgV+h/ZIF/3MDfFAa+9itON1pbHBz+qXj8K6yM2vzqtrNnCxnHwoscDq4Z4t4B+7k4NfoV9PsJRiSztiD/ANpefwqS2VjGpX2WHGcnKA0hzCw+0DWLK0gtorWxSCFAiIsJAVAMAdaPH9oesK8jmK3bvCDsKHauB5c105bSyU5W1gBPpEvNF7i3GP8AZ4f8MVLY5gftH1kjHstr8kP50K4+0LWJ7doWtoUDcFo9yN8iDxXUjBEBxDCfU92KGYrc/wC4i+OwVByLX+1d32i02LT7u1gRY33pIu4tkAjnJ561jXi2nauVx6HFfoG70WG+lHtMz7M8RoqqK5L270u30jtHPa2pPcsqyIrdV3dR9a1FVto/bufTrRIrHR7ONcAMyqQWI8yc80+PtN1EAh9MgJI8t351U/ZhfWsWutp99FFIl4u2PvFztkXkY9MjI+Qrqx03TiMewwf4QrOVRwC+M15dzXBtwrSuXKpnAz8ST+NB9mm4zA+f7pr9C+wWK9LSLH9wV42n2THJtYeP+gUenxwSG1uVfabd/lTkOm3LkDukUH1PNdkl020e5ypQSqhHdrtxz5lcfjRltogAxgidvIBF5+ooTI9mNRh0Sye3hs5m3tvZnuAeenA2jFaS214zkCPTbhif3SKsIjGnBt4k+EYGK+F0rMFhh7wDkmPbx8RmtbGa9guGk/W20kWOm9lP8jT/AIKrPb7N9Q9gWZDdhC5izyBx1+tWeypMiCVHAy3mR1NM2U+2TLZC5wCeMGoSQoT1DDz68e7rQNvcnH3EOcc9fOvPLjtfi/DnzX5+tRDrE6o2cueCAWGfj5Uppl3by7oo5VYqR0PNP7znoQPhXeVzsxLaufEMmp7SQV3ZB4waEu1ulTzSHykhgNuMdMGhGGWOSV1RHH3kWMYbOOc5ODn5UwOn9K9HqMjHUYqxFZIYjfR3DwZulQosnPCnkj+VRnuTFFcSC3kZ4RnEak955+H1pxo90wkEkinH3VPhPxFClRQhZQqsTuJUcE/KpI28zXFosqRlZHTISXw7T6GuL69dzdp+2AG7aktyLeHPIjXIH+fzrqPbHUm0fs7eTb1WeSMxReR3NxlfhnNco7MQpA15qrvtXToC6DON0rArGPrk/wDxpiL6Zas3aS0ggcki7RVccHhxg13zgcDPzNcc+zm2eXWZ7yC3FzPaW5khjZtqmQnaMny8663YtcyWcL30aRXJUGSNG3KreeD6U2+iCyysjIFjd9zYYrjwj1OfKi5ABPI48qgDQlkuPa3QwoLYICkok8RbzG3H45oIuU3ltoyRjO3k15LHlcxqu/yzxRQeK8HB4pQZUKuPfnOaC9vFK+90ViMYJHI+dNjqa+wMDOfjRYlPLo9tLfx3v6RJ4uhVsBuMcjzpv2eT95foPypxfvHw4+OKPg+poxazk0DGPywDkg80qocl1WPlRwWz/I+VEszuZS3J2ryflR7gfoVPnt615nXcKxSsJAw8P4VaQszqCXxnpnmqZuJIQPN8H38U10hJHBDDGPKtcaqtQQPLkdcV6G6kKain6vPmQM0MkiLIJzurs5mhIMYP1IqavuHj25Hvqn7x958bfWmbXxRMTycedUoWAkXvRHuXfgtj3f6NTU9FNV8pPcqff/WmgBuPA4PFOpz37TNK1fUtVR7aweS0iQBZA68k8ngn/WKz+tyG37MWGnLpxsMyM9wWYP7Q4AAfOSR58e+uv2jFhJuJP6U9TRL62gmt2E0Mcg44dAfSs0uZfZ7r2iaRAbaYTJeXLBZJsblfBO0deOtby8vV7tu7lnjbBx+i8PHvwaz9/YWcdwO7tIEwufDGBSNnPMkZKyyLyOjGr8ayHv7b1lZH2J7QocgcAYHofCOavLHUpbyDMdu6s4IVmAKZ95U9Kqjd3OQPaJsbf3zWjHMYz+7TgRsPakhxeyxSzA8tEhVT8jTYbHWkxxfYHA7r/wDQpr9gUxlJ2Ko7Iu9gOFzjNerJ+jDyjZxltxHHzqCf0qF0SIHwf2adRoEHkf8AmmOfQfjSYJ2j40zk+tIx/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630680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424430">
            <a:off x="-90540" y="2608997"/>
            <a:ext cx="9402276" cy="1143000"/>
          </a:xfrm>
        </p:spPr>
        <p:txBody>
          <a:bodyPr>
            <a:noAutofit/>
          </a:bodyPr>
          <a:lstStyle/>
          <a:p>
            <a:r>
              <a:rPr lang="en-US" sz="6500" b="1" dirty="0" smtClean="0"/>
              <a:t>Is South Africa equal today?</a:t>
            </a:r>
            <a:endParaRPr lang="en-US" sz="6500" b="1" dirty="0"/>
          </a:p>
        </p:txBody>
      </p:sp>
      <p:sp>
        <p:nvSpPr>
          <p:cNvPr id="52226" name="AutoShape 2" descr="data:image/jpeg;base64,/9j/4AAQSkZJRgABAQAAAQABAAD/2wCEAAkGBhMGEBETBxAWFRQVFBkWFxQQFBUXGxAYFRQVFBgZFxkXJyYfFxojGRUVIjshIyc1LCwtFR4xNzArNScrLykBCQoKDgwOGg8PGS0kHyUpLDUyNTQqNS4wKiwsLCwsLCw0MSw2LCwqMi4qNSwsLCosLCw0NSwsLCw0MTQqLCwwLP/AABEIALcBEwMBIgACEQEDEQH/xAAcAAEAAgMBAQEAAAAAAAAAAAAABgcEBQgDAQL/xAA+EAABAgIGBQgJBAIDAQAAAAABAAIDBQQGESExQRIXUWFxBzJTVHKT0dITFiJCUmKSoaNzgcHwI+EVkbEU/8QAGwEBAAIDAQEAAAAAAAAAAAAAAAUGAQMEAgf/xAAvEQABAwEFBgYDAQEBAAAAAAAAAQIDBAURIVHREhMVIlKhFDFBcZHwYYGx4UIk/9oADAMBAAIRAxEAPwCLoiL2UsIiICTVVr5Hq0Q230kHOG883sH3eGG7NW9IKzQKyM0pe+0jnMdc+H2h/Iu3rnte9CpsSXPbEobyx7cHNNhH+tyxcd9NXPhwXFDpEjSxUKrLycsptsSTWQ34mGbmP7PwH7cMViVU5U2UzRhz6yG/ARRcx/a+A78OCsBrg8AtNoOBGa1SRtelzkLPRV6tXeQO+/lCg6ZQ3y95ZS2Fjxi1wsP+xvFy8VeU5kEGfM0acy2zmuFzmdk/xgqvrJUqNILXN/yQekaOb2x7vHDhgoqamdHimKFzorUjqOV2Dv77aEdREXKSwREQBERAEREAREQBERAEREAREQBERAEREAREQBERAEREBraRR3URxbHaWuGIK81Z0ylUOat0aU23Y4XFvA/xgoROatRJVa4e3D+IDm9oZccF2UNrxVNzXcruy+2h8ctCxZaW97OZmfqnvqahERTJBhERAFJarV8j1ZIbb6SDnCeeb2D7vDDdmo0iwe45HRrtNW5ToSQVmgVkZpS99pHOY658PtD+RdvW0ItxXNtDpr5e9sShvcx7cHNNhH+tytGqnKmymaMOfWQ34CKLmO7Q9w78OCxcTtNaDX8smC9jMrLycsptsST2Q34mGbmP4fAftwxVc0yhPl7yylsLHjFrh/bRvFyvtrg8AtNoN4IzWBOZDBnzNGnMtswcLnM7Jy4YLhmpUdi3BS4UVrviuZLi3umpRiKRVkqTGkFrmf5IPxtF7O2MuOHDBR1RjmKxbnIWqKZkzdti3oERF5NoREQBERAEREAREQBERAEREAREQBERAEREAREQEvq/Wej1mh6cuiWkc5jrnw+03+RdvW0ItxXMlBp8SWRGxKFEcx7cHMNhHiNytiqPKxDp+jCn9kOJgIouY/tfAd/N4KOrrGfDzw8ze6alPgrWv5X4L2N/OqntpNr5dY13we67h8J+3BQ6kUZ1EcW0hpa4Ygq1Wu0ha28HMZrEmMqhzVujSm27HC4t4FZobakhuZNzN7pqRloWFHPe+Dldl6LoVii285q1ElVrm+3D+IDm9oZccFqFb4Zo5m7ca3oUmeCSB+xIlyhERbjSEREBJarV7j1ZIaD6SDnCeeb2D7p3Ybs1b1X6zwKyM0qA+8c6G657OI2bxdvXPi9qHTHy97YlDeWPbg5psI/uxYuO+mrnw4Lih0kRbioXWXk5ZTrYknshvxMPBj+HwH7cMVg1U5U2UvRhz+xj8BGFzHdse4d+HBWE1weAWG0G8EZrVJG16XOQs9FXq1d5A77+UKEplCfL3llMYWPGLXD77xvFy8Fec5kMGfM0Kcy3Y4XOZvacuGCq+slSY0gtez/JB+NovZ2xlxw4YKKmpnR4pihcqK1I6jldg7svtoRxERcpLhERAEREAREQBERAEREAREQBERAEREAREQFPoiKxHzQlVUuUKkVYIY4+lgZwnnm/pu93hhuzVyVfrPR6zQ9OXPtI5zHXPh9pv8i7eucVkUGnxJZEbEoT3Me3BzDYR4jcoeusmKp5m8rv776nZBVviwXFDpsi3FRuc1PbSbXy6xjvg913D4T9uCj9UeVhlO0YVYLIb8BGFzH9oe4d/N4KxGuDgC02g3gjNVf/ANNnS5L2XUkZYaeuj2Xpf/U0KrpFGdRHFtIaWuGRXkrPmMrhzRujSm27HC4t4FQic1aiSq1zfbh/EBze0MuOCtVDa8VTc1/K7svtoUq0LFlpb3s5md099TToiKZIMIiIApJVavcerJDQfSQc4TzzewfcP23KNosHtkjo12mrcp0HV+s8CsrNKgPvHOhuueziNm8XLakW4rm2h0x9Ae19EeWPbg5psI/uxWhVTlTZS9GHP7GPwEYXMd2x7h34cFi4naa0Gv5ZMF7f4Z1ZeTplOtiSiyG/Ew8GP4fAftuGKrim0GJLnllMYWPGLXD7jaN4uV9seHgFhtBvBGY3LAnEigz1mhTmW7HC5zDtacv/ABcU1KjsW4KW+itd8VzZeZvdNSjEU2pPJZHa8/8AyxoZZkX6TXfuACPuvLVdSukg/U/yrg8PJkWFLRpVS/bQhyKY6rqV0kH6n+VNV1K6SD9T/Km4k6TPEabrQhyKY6rqV0kH6n+VNV1K6SD9T/Km4k6RxGm60IcimOq6ldJB+p/lTVdSukg/U/ypuJOkcRputCHIpjqupXSQfqf5U1XUrpIP1P8AKm4k6RxGm60IcimOq6ldJB+p/lTVdSukg/U/ypuJOkcRputCHIpjqupXSQfqf5U1XUrpIP1P8qbiTpHEabrQhyKY6rqV0kH6n+VNV1K6SD9T/Km4k6RxGm60IcimOq6ldJB+p/lRNxJ0jiNN1oc3IiKbKEEREAUpqlyg0iq5DCfSwM4Tzzf03e5ww3ZqLItU0LJm7EiXoe2Pcxb2qdHVerRR6zQ9OXPtI5zHXPh9puzeLt62pFuK5koNPiS2I2JQnuY9ptDmGwj/AFuVrVR5WGU7RhVgshvwEYXMf2h7h383gqjXWM+G98PM3L1TUmIK1r+V+C9iQzmp7aVa+X2Md8Puu4fCftwUPpNGdRHFtIaWuGRVqNcHgFptBvBGYKxZjK4c0bo0ptuwi4t4FKG2pIeSbmb3TUjLQsKOe98HK7suhWCLcTmrUSVWub7cP4gOb2hlxwWnVwhnjmbtxrehSZ4JIH7EiXKERFuNIREQEkqtXqPVkhrT6SDnCecOwfcP23K36v1ogVlZpUB9450N1z2cRs3i5c+L1otKfQnh9Fe5jhg5hLSOBCxcd9NXPhwXFDpS1LVz56203rkbvXeKettN65G713isXHfxRnSp0Halq589bab1yN3rvFPW2m9cjd67xS4cUZ0qdB2paufPW2m9cjd67xT1tpvXI3eu8UuHFGdKnQdqWrnz1tpvXI3eu8U9bab1yN3rvFLhxRnSp0Halq589bab1yN3rvFPW2m9cjd67xS4cUZ0qdB2paufPW2m9cjd67xT1tpvXI3eu8UuHFGdKnQdqWrnz1tpvXI3eu8U9bab1yN3rvFLhxRnSp0Halq589bab1yN3rvFPW2m9cjd67xS4cUZ0qdB2oufPW2m9cjd67xRLhxRnSpT6IiwSwREQBERAEREBKap8oNIquQy30sDOE8839N3uHdhuVy1erRR6zw9KXPtIHtQ3XPh9puzeLt65xW4qvLqVT6Q3/gA8RGm3TYdEQxtc7ADjjhYVC2hZkMzVkv2Vz9P3qdtNVPYqN80OiyLcVHJzU9tKtfL7GO+H3XcPhP24LdSyHFhQWCZPa+KB7bobdFrjuB/1bsGCylUYKmWlftRO0UlKmliqmbMrdUKqpNFdQ3FtIaWuGR/t4Xkp7Wil0djNGnDSfZ7LW85u+33Rxx2FQJXugq3VUW25it/i+x87tGjbSS7DXo7+p7hERSBHBERAEREAREQBERAEREAREQBERAEREAREQBERAVqiIvBdAiIgCIiAItjJJBHrDE9HLYZcczg1g2udgB/RariqjyawKuaMSl2Ro4v0iPZhn5GnP5jfssUfWWjFSpzLe7L75HTDTPmXDyzIRVHksizjRiTi2DBxDbP8kQbgeYN5v3Zq3ZXKYUlhiHLoYYwZNzO0k3uO8rLWsm8/hygWRDpPyY3H9/hCqE9VU2hJspjkieX38qSyNho2K963flfvY2EWKIALopAAxJNgCic5rkXWsllwziEXnsg4cStHNZ1EmxtjmxowY3Bvid5WArBQ2IyK58+K5eia/wqVoW8+W9lPytz9V0/p9e8xCS8kk3km+1fERWErIREWQERZspksaeP0JbDL3Ymy4NG1xNzRxQyiK5bkMJFKdWUw6Bvew/FNWUw6Bvew/FYN3hpuhfgiyKU6sph0De9h+Kasph0De9h+KDw03QvwRZFKdWUw6Bvew/FNWUw6Bvew/FB4aboX4IsilOrKYdA3vYfimrKYdA3vYfig8NN0L8EWRSnVlMOgb3sPxTVlMOgb3sPxQeGm6F+CLIpTqymHQN72H4pqymHQN72H4oPDTdC/BFkUp1ZTDoG97D8U1ZTDoG97D8UHhpuhfgiyKU6sph0De9h+Kasph0De9h+KDw03QvwRZFKdWUw6Bvew/FEHhpuhfgoxEReS2hEWxkdX49Yono5bDLjmcGsG1zsAP6LV5c9rEVzluQyiKq3Ia5T2qHJZFm+jFnFsGFiG4RIg4HmDeb92am1UeTaBVzRiUqyNHF+k4ezDPyNOfzG/ZYpiqvXW2q3sp/nTUlYKH/qT4MSWSqFJoYhy+GGMGTcztJxcd5vWRFiiAC6KQAMSTYAtfN6wQ5QLHnSfkxuP7/CFB5pOok2NtIPsjBjcG+J3lR9HZc1Yu27Bua+a+2fuaq+14aNNhuLsk9PfL2N3Oa5F9rJZcM4hxPZGXE/ZRZ7y8kvNpN5JzXxFcqakipm7MaaqUWrrZqt+1Kv69ECIi6zkCIiAIs6TySNPono5dDLjmcAwbXHABW3VTk4gyDRiU2yNGF9pHswz8jTn8xv2WLF51U9I+dcPLMhlVOTOLONGJNLYMLECz24g3A8wbz/ANZq2JXKYUmhiHL4YY0ZDM7XHFx3lZai9cuUOi1NaRSXekjEWtgQyNI7C44MbvP7ArLGOkXZal6lggpo6dMPPMlCLnSncssypURzqPGbCaTdDZChuDBxeC4neT/0vDW7NeufhgeVSCWZNmn39GzfNOkkXNut2a9c/DA8qa3Zr1z8MDyrPC5c076DfNOkkXNut2a9c/DA8qa3Zr1z8MDypwuXNO+g3zTpJFzbrdmvXPwwPKmt2a9c/DA8qcLlzTvoN806SRc263Zr1z8MDyprdmvXPwwPKnC5c076DfNOkkXNut2a9c/DA8qa3Zr1z8MDypwuXNO+g3zTpJFzbrdmvXPwwPKmt2a9c/DA8qcLlzTvoN806SRc263Zr1z8MDyprdmvXPwwPKnC5c076DfNOkkXNut2a9c/DA8qJwuXNO+g3zSrkWykdX49Yono5bDLjmcGsG1zsAP/AHK1XFVHk3gVc0YlKsjRxfpuHswz8jTn8xv2WKtVloxUqc2Lsvvkd8NM+VcPLMhFUeSuLN9GLObYMLEMwiRBwPMG837s1bkslUKTQxDl8MMYMm5naTi47zestaub1ghygWPOk/Jjcf3+EKozVNTaEmymOSJ5ffypLbMNGxXvW78r97GxixWwGl0UgAYkmwBRKc1yL7WSy4ZxDieyMuJv4LSTSdRJs62kG4YMGDfE7ysBWChsRkVz58Vy9E1/hUrQt58t7Kflbn6rp/T65xeSXm0m8k5r4iKwlZCIiyAiLPk8jjT6J6OXQy45nAMG1xwAQy1quW5DAU2qpyZRZxoxJrbBhYgWe3EG4HmDeb92amlU+TmDINGJTLIsYX6RHswz8jTn8xv2WKXrzeTVNZ3/AFL8GJLJTCk0MQ5fDDGjIZnaTi47yvWl0tlAY6JS3tYxotc95ADRtJOCjlcuUSi1NaRSHekjEWtgQyNK/AvODG7zfsBVC1srzSq4vtmD7IYNrILLQxm+z3nfMb9lmC7aaifNiuCEor2sS5CeV35bDG0oNVbWtwNJcLz+k083tOv2AYqpo0Z1IcXRnFznG0ucSS4nEkm8nevwisEMDIUuYhzucrvMIiLceQiIgCIiAIiIAiIgCIiAIiIAiIgCIiAvqWyuFJ4Yhy+GGMGTcztJxcd5vXvFjNgNLoxAAxJNgC103rBDlAsedJ+TG4/ufdCg80nMSbOtpDrhgwYN8TvK+I0VlzVa7b8G5r5r7Z+5YK+14aNNhuLsk9PfQ3k6rkYlrJZcM4hxPZGXE38FFnOLyS42k4k5r4iudNSRUzdmNNVKLV1s1W/alX9eiBERdRyBERAEWfJpHGn8T0cuhlxzODWDa52AH9FqtuqnJzBq/oxKXZFjC/SI9mGfkac/mN+yxYvOqnpHzrh5ZkMqpyZRZvoxJrbChYhtlj4g3A8wbzfuzVryyVQpNDEOXwwxgybmdpOLjvKy1Fq5cotFqa0ikO9JHItbAhkaV+BecIbd5v2ArLGOkXZal6lghpo6dMPPMkdLpjKAx0SlvaxjRa57yAGjaScFTtd+Wx0fSg1Vta28GkuF7v0mnm9p1+wDFQStleKVXF9sxfYwG1kFloYzfZ7zvmN/AXKPqcprOazmkxXt/pl8t+CH7ixXR3F0Zxc5xtLnEkuJxJJvJ3r8IilTSEREAREQBERAEREAREQBERAEREAREQBERAEREBK3OLyS42k4k5r4iKmlaCIiyAiLPk0ijT+J6OXQy45nBrBtc7AD+i1DLWq5bkMBTiqnJlFm+jEm1sKFiG2WPiDgeYN5v3ZqZ1U5OoNX9GJS7IscX6RHswz8jTn8xv4KXLzeTVNZ13NL8GJLJVCk8MQ5fDDGDJuZ2k4k7yvWl0xkvY6JTHtYxotc95ADRtJOCjdcuUai1NaWxz6SPZ7MCGRpX4F5wht3m/YCqFrZXelVxfbMX2MBtZBZaGQ/2953zG/gLl201E+bFcEJRXtYlyE8rvy2OpGlBqra1t4NIcPad+k080fM6/YBiqnixTHcXRnFznG0ucSS4nEkm8nevwisEMDIUuYhzucrvMIiLceQiIgCIiAIiIAiIgCIiAIiIAiIgCIiAIiIAiIgCIiAlSIipxWgiIgJrU3k5fP2tjU92hAN4DSC+LYbLsmDeb92atqWyuFJ4Yh0CGGMGTcztJxJ3m9fEXktFJAyNiOamKoZL3iGCX4AWngFTFeOWt1I0oNVrWtvBpDh7Tsv8bTze06/cMURSlnQMkVXOS+643SuVPIqiLFMdxdFcXOJtLnEkuJxJJvJ3r8IinzmCIiAIiIAiIgCIiAIiIAiIgCIiAIiIAiIgCIiAIiIAiIgCIiA/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2228" name="Picture 4" descr="http://answersafrica.com/wp-content/uploads/2013/01/South-Africa-Flag.png"/>
          <p:cNvPicPr>
            <a:picLocks noChangeAspect="1" noChangeArrowheads="1"/>
          </p:cNvPicPr>
          <p:nvPr/>
        </p:nvPicPr>
        <p:blipFill>
          <a:blip r:embed="rId2" cstate="print"/>
          <a:srcRect/>
          <a:stretch>
            <a:fillRect/>
          </a:stretch>
        </p:blipFill>
        <p:spPr bwMode="auto">
          <a:xfrm>
            <a:off x="5944716" y="0"/>
            <a:ext cx="3199284" cy="2132856"/>
          </a:xfrm>
          <a:prstGeom prst="rect">
            <a:avLst/>
          </a:prstGeom>
          <a:noFill/>
        </p:spPr>
      </p:pic>
      <p:pic>
        <p:nvPicPr>
          <p:cNvPr id="6" name="Picture 4" descr="http://answersafrica.com/wp-content/uploads/2013/01/South-Africa-Flag.png"/>
          <p:cNvPicPr>
            <a:picLocks noChangeAspect="1" noChangeArrowheads="1"/>
          </p:cNvPicPr>
          <p:nvPr/>
        </p:nvPicPr>
        <p:blipFill>
          <a:blip r:embed="rId2" cstate="print"/>
          <a:srcRect/>
          <a:stretch>
            <a:fillRect/>
          </a:stretch>
        </p:blipFill>
        <p:spPr bwMode="auto">
          <a:xfrm>
            <a:off x="0" y="4725144"/>
            <a:ext cx="3199284" cy="213285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lexiafoundation.org/assets/uploads/images/13389561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92360"/>
            <a:ext cx="8572500" cy="6477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0" y="2955716"/>
            <a:ext cx="91440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Matthew Blackburn and his friends play </a:t>
            </a:r>
            <a:r>
              <a:rPr lang="en-GB" sz="2400" dirty="0" err="1" smtClean="0"/>
              <a:t>eeny</a:t>
            </a:r>
            <a:r>
              <a:rPr lang="en-GB" sz="2400" dirty="0" smtClean="0"/>
              <a:t>-</a:t>
            </a:r>
            <a:r>
              <a:rPr lang="en-GB" sz="2400" dirty="0" err="1" smtClean="0"/>
              <a:t>meeny</a:t>
            </a:r>
            <a:r>
              <a:rPr lang="en-GB" sz="2400" dirty="0" smtClean="0"/>
              <a:t>-</a:t>
            </a:r>
            <a:r>
              <a:rPr lang="en-GB" sz="2400" dirty="0" err="1" smtClean="0"/>
              <a:t>miny</a:t>
            </a:r>
            <a:r>
              <a:rPr lang="en-GB" sz="2400" dirty="0" smtClean="0"/>
              <a:t>-mo to decide who is "on" in a game of "catches" at Matthew's 7th birthday party at his family's home in Johannesburg, South Africa. Matthew's social group is racially very mixed--a product of the integration that is now common in South African schools. Until Apartheid was abolished in 1994, whites and black could not attend the same </a:t>
            </a:r>
            <a:r>
              <a:rPr lang="en-GB" sz="2400" dirty="0" err="1" smtClean="0"/>
              <a:t>schools.Because</a:t>
            </a:r>
            <a:r>
              <a:rPr lang="en-GB" sz="2400" dirty="0" smtClean="0"/>
              <a:t> </a:t>
            </a:r>
            <a:r>
              <a:rPr lang="en-GB" sz="2400" dirty="0" smtClean="0"/>
              <a:t>of the racial mix of </a:t>
            </a:r>
            <a:r>
              <a:rPr lang="en-GB" sz="2400" dirty="0" smtClean="0"/>
              <a:t>Matthew’s school</a:t>
            </a:r>
            <a:r>
              <a:rPr lang="en-GB" sz="2400" dirty="0" smtClean="0"/>
              <a:t>, most of Matthew’s friends are black. “Our kids are growing up in a totally different South Africa,” says </a:t>
            </a:r>
            <a:r>
              <a:rPr lang="en-GB" sz="2400" dirty="0" smtClean="0"/>
              <a:t>His dad. </a:t>
            </a:r>
            <a:r>
              <a:rPr lang="en-GB" sz="2400" dirty="0" smtClean="0"/>
              <a:t>“They’re not conscious of race like we were growing up,” he adds. </a:t>
            </a:r>
            <a:r>
              <a:rPr lang="en-GB" sz="2400" dirty="0" smtClean="0"/>
              <a:t> The family employs a full time black maid...</a:t>
            </a:r>
            <a:endParaRPr lang="en-US" sz="2400" dirty="0"/>
          </a:p>
        </p:txBody>
      </p:sp>
    </p:spTree>
    <p:extLst>
      <p:ext uri="{BB962C8B-B14F-4D97-AF65-F5344CB8AC3E}">
        <p14:creationId xmlns:p14="http://schemas.microsoft.com/office/powerpoint/2010/main" xmlns="" val="395479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www.alexiafoundation.org/assets/uploads/images/133895606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5575" y="476672"/>
            <a:ext cx="8572500" cy="535305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0" y="3919696"/>
            <a:ext cx="9144000" cy="267765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Ursula </a:t>
            </a:r>
            <a:r>
              <a:rPr lang="en-GB" sz="2400" dirty="0" err="1" smtClean="0"/>
              <a:t>Nieuwoudt</a:t>
            </a:r>
            <a:r>
              <a:rPr lang="en-GB" sz="2400" dirty="0" smtClean="0"/>
              <a:t> (front </a:t>
            </a:r>
            <a:r>
              <a:rPr lang="en-GB" sz="2400" dirty="0" err="1" smtClean="0"/>
              <a:t>lefft</a:t>
            </a:r>
            <a:r>
              <a:rPr lang="en-GB" sz="2400" dirty="0" smtClean="0"/>
              <a:t>) prays with her classmates at her primarily white school in the </a:t>
            </a:r>
            <a:r>
              <a:rPr lang="en-GB" sz="2400" dirty="0" err="1" smtClean="0"/>
              <a:t>Hennops</a:t>
            </a:r>
            <a:r>
              <a:rPr lang="en-GB" sz="2400" dirty="0" smtClean="0"/>
              <a:t> River area just outside of Johannesburg, South Africa. Ursula, an Afrikaner (South African of Dutch descent) lives with her parents and two sisters on a farm (not in operation). Her father, </a:t>
            </a:r>
            <a:r>
              <a:rPr lang="en-GB" sz="2400" dirty="0" err="1" smtClean="0"/>
              <a:t>Kobus</a:t>
            </a:r>
            <a:r>
              <a:rPr lang="en-GB" sz="2400" dirty="0" smtClean="0"/>
              <a:t>, is a town planner and consultant and her mother, </a:t>
            </a:r>
            <a:r>
              <a:rPr lang="en-GB" sz="2400" dirty="0" err="1" smtClean="0"/>
              <a:t>Annelie</a:t>
            </a:r>
            <a:r>
              <a:rPr lang="en-GB" sz="2400" dirty="0" smtClean="0"/>
              <a:t>, owns a topiary. The </a:t>
            </a:r>
            <a:r>
              <a:rPr lang="en-GB" sz="2400" dirty="0" err="1" smtClean="0"/>
              <a:t>Nieuwoudts</a:t>
            </a:r>
            <a:r>
              <a:rPr lang="en-GB" sz="2400" dirty="0" smtClean="0"/>
              <a:t> employ a black live-in cook, domestic servant and several landscapers for </a:t>
            </a:r>
            <a:r>
              <a:rPr lang="en-GB" sz="2400" dirty="0" err="1" smtClean="0"/>
              <a:t>Annelie's</a:t>
            </a:r>
            <a:r>
              <a:rPr lang="en-GB" sz="2400" dirty="0" smtClean="0"/>
              <a:t> business. </a:t>
            </a:r>
            <a:endParaRPr lang="en-GB" sz="2400" dirty="0" smtClean="0"/>
          </a:p>
        </p:txBody>
      </p:sp>
    </p:spTree>
    <p:extLst>
      <p:ext uri="{BB962C8B-B14F-4D97-AF65-F5344CB8AC3E}">
        <p14:creationId xmlns:p14="http://schemas.microsoft.com/office/powerpoint/2010/main" xmlns="" val="41929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471488"/>
            <a:ext cx="8572500" cy="59150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0" y="3766388"/>
            <a:ext cx="9144000" cy="304698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Ursula </a:t>
            </a:r>
            <a:r>
              <a:rPr lang="en-GB" sz="2400" dirty="0" err="1" smtClean="0"/>
              <a:t>Nieuwoudt</a:t>
            </a:r>
            <a:r>
              <a:rPr lang="en-GB" sz="2400" dirty="0" smtClean="0"/>
              <a:t> and her sisters play in the garden while one of their gardeners tills the soil at the </a:t>
            </a:r>
            <a:r>
              <a:rPr lang="en-GB" sz="2400" dirty="0" err="1" smtClean="0"/>
              <a:t>Nieuwoudt's</a:t>
            </a:r>
            <a:r>
              <a:rPr lang="en-GB" sz="2400" dirty="0" smtClean="0"/>
              <a:t> home in the </a:t>
            </a:r>
            <a:r>
              <a:rPr lang="en-GB" sz="2400" dirty="0" err="1" smtClean="0"/>
              <a:t>Hennops</a:t>
            </a:r>
            <a:r>
              <a:rPr lang="en-GB" sz="2400" dirty="0" smtClean="0"/>
              <a:t> River area just outside of Johannesburg, South Africa. Ursula, an Afrikaner (South African of Dutch descent) lives with her parents and two sisters on a farm (not in operation). "We were brought up very conservatively," says her father </a:t>
            </a:r>
            <a:r>
              <a:rPr lang="en-GB" sz="2400" dirty="0" err="1" smtClean="0"/>
              <a:t>Kobus</a:t>
            </a:r>
            <a:r>
              <a:rPr lang="en-GB" sz="2400" dirty="0" smtClean="0"/>
              <a:t> of the changes in South Africa since Apartheid's end. "We knew that we had to change. We never say racist things in front of our children," he adds</a:t>
            </a:r>
            <a:endParaRPr lang="en-GB" sz="2400" dirty="0"/>
          </a:p>
        </p:txBody>
      </p:sp>
    </p:spTree>
    <p:extLst>
      <p:ext uri="{BB962C8B-B14F-4D97-AF65-F5344CB8AC3E}">
        <p14:creationId xmlns:p14="http://schemas.microsoft.com/office/powerpoint/2010/main" xmlns="" val="1765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109538"/>
            <a:ext cx="8572500" cy="6638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6512" y="4586352"/>
            <a:ext cx="9144000"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First grade teacher, Johanna </a:t>
            </a:r>
            <a:r>
              <a:rPr lang="en-GB" sz="2400" dirty="0" err="1" smtClean="0"/>
              <a:t>Mothabela</a:t>
            </a:r>
            <a:r>
              <a:rPr lang="en-GB" sz="2400" dirty="0" smtClean="0"/>
              <a:t>, gives her students a Bible lesson at </a:t>
            </a:r>
            <a:r>
              <a:rPr lang="en-GB" sz="2400" dirty="0" err="1" smtClean="0"/>
              <a:t>Bathabile</a:t>
            </a:r>
            <a:r>
              <a:rPr lang="en-GB" sz="2400" dirty="0" smtClean="0"/>
              <a:t> Elementary School. Only three out of the seven </a:t>
            </a:r>
            <a:r>
              <a:rPr lang="en-GB" sz="2400" dirty="0" err="1" smtClean="0"/>
              <a:t>Mashila</a:t>
            </a:r>
            <a:r>
              <a:rPr lang="en-GB" sz="2400" dirty="0" smtClean="0"/>
              <a:t> children attend school because the family cannot afford the school fees. Brenda </a:t>
            </a:r>
            <a:r>
              <a:rPr lang="en-GB" sz="2400" dirty="0" err="1" smtClean="0"/>
              <a:t>Mashila</a:t>
            </a:r>
            <a:r>
              <a:rPr lang="en-GB" sz="2400" dirty="0" smtClean="0"/>
              <a:t> is second from right. She and her two siblings walk over 5 km to and from school every day. </a:t>
            </a:r>
            <a:endParaRPr lang="en-GB" sz="2400" dirty="0"/>
          </a:p>
        </p:txBody>
      </p:sp>
    </p:spTree>
    <p:extLst>
      <p:ext uri="{BB962C8B-B14F-4D97-AF65-F5344CB8AC3E}">
        <p14:creationId xmlns:p14="http://schemas.microsoft.com/office/powerpoint/2010/main" xmlns="" val="328021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309563"/>
            <a:ext cx="8572500" cy="62388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0" y="4505052"/>
            <a:ext cx="9144000" cy="230832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dirty="0" smtClean="0"/>
              <a:t>Brenda, her siblings and cousins dance outside their home in a rural area outside of Johannesburg, South Africa. The children made matching outfits out of some material they found in the trash and decided a performance should follow. With no television and few toys, the </a:t>
            </a:r>
            <a:r>
              <a:rPr lang="en-GB" sz="2400" dirty="0" err="1" smtClean="0"/>
              <a:t>Mashila</a:t>
            </a:r>
            <a:r>
              <a:rPr lang="en-GB" sz="2400" dirty="0" smtClean="0"/>
              <a:t> children frequently make up games to entertain themselves using whatever props they </a:t>
            </a:r>
            <a:r>
              <a:rPr lang="en-GB" sz="2400" dirty="0" smtClean="0"/>
              <a:t>find.</a:t>
            </a:r>
            <a:endParaRPr lang="en-GB" sz="2400" dirty="0"/>
          </a:p>
        </p:txBody>
      </p:sp>
    </p:spTree>
    <p:extLst>
      <p:ext uri="{BB962C8B-B14F-4D97-AF65-F5344CB8AC3E}">
        <p14:creationId xmlns:p14="http://schemas.microsoft.com/office/powerpoint/2010/main" xmlns="" val="142017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0" y="366713"/>
            <a:ext cx="8572500" cy="61245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0" y="4005064"/>
            <a:ext cx="9144000" cy="2708434"/>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3400" dirty="0" smtClean="0"/>
              <a:t>Brenda </a:t>
            </a:r>
            <a:r>
              <a:rPr lang="en-GB" sz="3400" dirty="0" smtClean="0"/>
              <a:t>- who lives in a mostly black populated township  around Johannesburg- brushes </a:t>
            </a:r>
            <a:r>
              <a:rPr lang="en-GB" sz="3400" dirty="0" smtClean="0"/>
              <a:t>her hair before church. The small piece of mirror in her hand is a much treasured item which the children take turns using when grooming </a:t>
            </a:r>
            <a:r>
              <a:rPr lang="en-GB" sz="3400" dirty="0" smtClean="0"/>
              <a:t>themselves</a:t>
            </a:r>
            <a:endParaRPr lang="en-US" sz="3400" dirty="0"/>
          </a:p>
        </p:txBody>
      </p:sp>
    </p:spTree>
    <p:extLst>
      <p:ext uri="{BB962C8B-B14F-4D97-AF65-F5344CB8AC3E}">
        <p14:creationId xmlns:p14="http://schemas.microsoft.com/office/powerpoint/2010/main" xmlns="" val="348295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8" y="288032"/>
            <a:ext cx="5508104" cy="4149080"/>
          </a:xfrm>
        </p:spPr>
        <p:txBody>
          <a:bodyPr>
            <a:normAutofit fontScale="90000"/>
          </a:bodyPr>
          <a:lstStyle/>
          <a:p>
            <a:r>
              <a:rPr lang="en-US" dirty="0" smtClean="0"/>
              <a:t>Although equality has improved</a:t>
            </a:r>
            <a:r>
              <a:rPr lang="en-US" b="1" dirty="0" smtClean="0"/>
              <a:t>,</a:t>
            </a:r>
            <a:r>
              <a:rPr lang="en-US" b="1" dirty="0" smtClean="0"/>
              <a:t> overall</a:t>
            </a:r>
            <a:r>
              <a:rPr lang="en-US" dirty="0" smtClean="0"/>
              <a:t>, there is still </a:t>
            </a:r>
            <a:r>
              <a:rPr lang="en-US" b="1" dirty="0" smtClean="0"/>
              <a:t>generally</a:t>
            </a:r>
            <a:r>
              <a:rPr lang="en-US" dirty="0" smtClean="0"/>
              <a:t> a divide: white people tend to be </a:t>
            </a:r>
            <a:r>
              <a:rPr lang="en-US" b="1" dirty="0" smtClean="0"/>
              <a:t>richer</a:t>
            </a:r>
            <a:r>
              <a:rPr lang="en-US" dirty="0" smtClean="0"/>
              <a:t> than black people, or indeed people of any other race.</a:t>
            </a:r>
            <a:endParaRPr lang="en-US" dirty="0"/>
          </a:p>
        </p:txBody>
      </p:sp>
      <p:sp>
        <p:nvSpPr>
          <p:cNvPr id="60418" name="AutoShape 2" descr="data:image/jpeg;base64,/9j/4AAQSkZJRgABAQAAAQABAAD/2wCEAAkGBhQSERUUExQVFRUWGBkaGBYYGBwYFxgYGBoXGhgaGBsaHCYeGBwjGRwXHy8gIycpLCwsGB8xNTAqNSYrLSkBCQoKDgwOGg8PGiwlHyUvKiwsKiwsKSwsLywsLCwsLCwsLCwtLCwsLCwsLCwsLCwsLCwsLCwsLCwsLCwsLCwsLP/AABEIAKsBJwMBIgACEQEDEQH/xAAcAAABBQEBAQAAAAAAAAAAAAAEAQIDBQYABwj/xABMEAABAgQDBQYCCAIGBwgDAAABAhEAAyExBBJBBSJRYXEGEzKBkaGx8BQjQlLB0eHxB2IVQ3KSosIXM4KTo7LSCBZTY3ODw+IkNFT/xAAaAQACAwEBAAAAAAAAAAAAAAADBAABAgUG/8QALhEAAgIBAwIEBAcBAQAAAAAAAAECESEDEjEEQRMiUfBhgZHBMnGhsdHh8RRC/9oADAMBAAIRAxEAPwD1sCFaFaFaCWYoa0LCtC5YhKGwrQ4CFaJZVDWhWhzQrRLINaFaHBMKBEslDWjmh7RzRLJQ3LCgQ5oVolkGtCgQ5oVohBjQuWHNHNEINaOaHtHZYlkGtHQ/LHZYlkGNHND2jmirIMaB9o49EiUubNOVEtJUosSwFTQOT0EFtFD2j7XYHChSMVOlpOTMZSmUpSS7Mj7TkFhyiNloJwfaTDTRuTkeZb4xne3nbjCycDOKcRmUVdy2HmpTOSsllZTUpIAU5Zw0eQdv+2GCnGUNmyDh8pUZiggS82iQlKSQ11OwNRzjMbK2Mqct1A10FVKJ/X4wGWo4rzDEdJSflv5ku0ScTiFTJJnqSpnXiFpXMJFDmUkClgBwEWWztiskrSgqAbNMsCTQBP3qkWp1jY7G7FIQgmfRKA/dC1n+sULn+UfrB8ztEmWQlKEhBBSlJDk8wlN1cALcYSnqym/LwPQ0YwVPkwG2NpzlS5aZQKJSSUBRoZii+bKDoK1Ye0ZZGDJKszuCxfq2vSNr2iwapqkzlMgSwQlH2rJNSKJ5RnpMu6nd1HrdzBIamMEekm8jMPg20hwSCxD2/eJ2BLM9S/SI1JLDkPY/LQSyqLfZUtpZJqCzP/aD9dIlmygXck8dfIaCIsIVGUAkAkWfr80h0+cwAmMDolNSeTQnLk6nTNbKYTJ7LKMkTE51ZjqqgH5x0WGz8PmlD6wyyHZCiUlio1ASXY3cgXjozul6ikoxvg95aFaOhR8/LR17OIc0LlhW6/PlCjz+fKJZQgTCgQrdYUCLsqhAIUCFaIJONSqYuUHzywkqoWZblLGxt5RLJRO0LlgFW3cOJ3cmfKE0B+7KxnY8ng8CLKwxMsdlhcvKK3Z05pmId/8AXgesmTbzirLosgIc0InzhYllUc0c0K9YWJZKEaFaFaOiWShI6FaOaKJQkdDmjmiEoSEUWEOaMr257KYrHIEuTjjhZbELSmXmVMfQrExJCWowu5d4ll0ee9p/+0C6ZsrCSFpJCkpnrUApJtmEvKeoCiOY0jyTam1p2LnGbPWqbNUzqN2DAUAAAA0AAjZdrf4PTNnyu8XipKnLIQErC1q4AVApUklhEOG2bIwCETZxcrQoUqc9GAH7WhfW1tlJK2+EN6HT78t0lyypwHZdfeIBDlWbK9HZn9HHrHouzdjpwSSWK5pQolvCkDXKbAcSReM1sTaU3HT0zQjupchJCQC6lFZS5DsANxI4B9dNKnDuSV/XTCHIP+rAFd4/aALUokaPeEpObdS57j8diVxwuxBjJ65xzKWMoLd4p+7Aq4QAXmcXDJ4k2hgkJQ6ZKVLWUv3imdix3jZCa+EcKws+YqcctJinVUUSmgupgKM7ByK0EOw+zkB8x7wirVEss70Ucyy9KkDlxpK/i/0Jfy/cpe02IWcMoBiCGKkhkjoRQmxpGSw4AygVZ6+UbvtnMWjCDNKKRNIly3NgalkmoGUGtOUYWQr2e+jQZWlkzFJyx6EjcmuafPGGLTUP7ByABoPkRIpZDa0NPSB8QaivT59BBVZTpFphMaESiovlToNT9kDzMTdntkutE4ozrOYqq7OpIrmIsKPze0CYBDjKpsu6o8AzsG5lh5Rb7JmjPvLVLSRNYgFjvskGjAGpctaF9T8LoJFeZWGbYw+GUfGxSWACUsANL1q5cQkSqnSkBjLzG7hQNzR8pUNI6Fra4C0nye9BJ4RRdtZk1GFK5K1y1hSRmSUhgSxcLBSeFtY8bk4NgycRNTX74Uf8b8oeZq5YzqnKmgVAUEZi2gISB6vHY1Iy2PbzTODoasPEju4tX9S/l9pdoJLJxkwinjl4ddjxASS/N4kl9oNqs30txoruZIVd63DNS1ozf/eZJ/qpp8sP+MH4ftTKIDy1/wC7kH4Kji+J1a4f7Ho9TR6J8L90Xi+1e12ZMyV1MlOa7t4mY2tbgawn/fLbI/8A5z/7Ba/Kb5frFeNvST/Vr/3Mv8FRPJ2tK1SU11ke9DR42uq6qPKX0FH0nTS4bXzJJ38QtrIopOG6/R5vXSY3L5eKTaPbbac0rImSpRmJCVGXKWlTDgSosdHFeHGLkbekOXWgF6fVEeu/FHt/asqXNAyLZSQrMmWpiDqN/wB/yhjp+rnOe2ar4i3UdHGEd0HfwM3hcJiUHMCkqcl1JW5Ju9XMaLZHaXaEsgIKK2CVLQH5hynhcRWntLJf7Yf7yFB/+LBezdvyTNS5ID3JUA39+G9XUcYNxeRTS0IuSUo4s06P4kbXQzycPMFHfM/OqWF+UM/0lY4CZmwKDnmCZSaoZSlMsAeAvVD9C3OJV7fwiSxnSweBWfdzCp7QYSpM6UAzn6zTyeOTHrup7xT+TOtLoem7Nr5iYf8AjbODvgCemIFGy/8Al8ifP0LV/HYhm2fNPEmajjVmB+zXrTnGTVtCQAfrpD1oJ3/0gmXISqoUkjiF5h6900dy2cN4NL/p2luCcFiQoBmdBDltX4jhrEGE/jqoqUJuAmJRoUTEqVzdJCRbnGOmYQLVMZnABBdN80wCuVPAVgeTt3FILnCZk1GdBBNyzt58IV/6JPhL38x3/nji2/fyPTcN/HTBEALk4pB1eWlQ11Ss8B/eHAsWP437M+/PHWSvly+WPKPKZvboJO9hZr6vQE/k8Rzf4kPUYQPwKmT5sCfQiNLVm1+FfUp6Gmu7+h6QP484RRIabLDFlKQo103QnzvGz2Nt1OIkomoW6JhOQqBBUl6MCxqApnEfOO2O1ZxCMhw0iW5BzJcroaAZqVseseyfw52nKOAw8qWtSsgIWVJKWmLUosksAsJ305g9i9YNGTrICcUvwnoOFWSHoXs3DSJ4837Q/wAZsHhJndJQucpJykoyhLpLKYk1y24OG6CbP/7QGAWoiZLnyhospSseYQoke8bBWj1OOjzuZ/GrAktKKphcfdQP+IoH2iaR/EHETT9Vh5YSbLXNKv8ACEjn9qKeOTSzwbDauwpGJCRPlImhCsyQtLspmcR89dvez0pG2FylLUmRLly1OolZG6km/wB5XDjHqi9uY5Q3p0uX/wClKH/yFceZduJSziZq5izMVklAqIAJdcsBwkAUEA1ZLFd8DWhBu74SsZsra+aYZWHlkJUkpSKArNyVHQMI0MzZqU+OaJpbfQjMECz1Hj6mlBQ6Zbs1JKpwQPuPwAfiznjYVjdT+z/doSVKMwqLJlpOSW9DvGilXHAQtKCWF9P5Y1GbeWV5nJOQAlgKISMygz+FIBYWFeD9C8QtTUKcMGqtTTsQeDDwS6aRzLqiUlISCcwlDcYCuZTsom+8qKX+kU5rLWUn7Izl+CSDkB6qaI4vu6XwLT9FZFtLZwmSZq1FU2fnoZhKpiUvQt9kVBpZowUguCeZ9zHoM3aCiCMglBQAUmYtOXMC+YpSd+uiiByN4BwuzMPLDpSVmpJSH1q7hveKvajcXn39jLKS7EAu3z+MSo2VMmlwGpweNjJwVimQVOx3tRW5AIH6c4Pw8ieXfJJGgABPuY0ta8L+TLh3Zm8J2bKR4jvAA9SWAp5esFyNjiUFJHhUGLkMD0D6U84vJyJSRlXNUpzbN5uQnppEO0paO4KZaSkEh1ZcoNeJ8usZ9S/zMthsd9bMKE5gCAGZiwbg2kdFFJx82WKTil6sCmnk0dBfCBOeWW3cA0LnrveypkP7ohGVK1sQdzOw6BIJpX9Iq0ba4oX/AIf+iCcPtZS1hIQrKdSsvroANHgzuhKFWjT9npit/RkiveTBxc0lker8jB0zHZCAZyEkfenKDeSpVf2iu2IpAUsKJKWH2pwq/I7w/SLqVJTlO8o5nuZ5IFv/AA2I6vC8OB2fOCGVtJJoZ6To/fS2fkDKh4Wgq8STRnz4c62qkQRIzJSASpXAkzQw0oJbBgwiUTzVjUj7yn5PmkmN0YyUEjAibisiEskquAk0ArWWqLPbskrnzAEBQloShL+Jwkq3SpYI8RFOfGB5CZ0mYVy1S3N+83gNSAWT8gRNIw7Fa5pQtSyVKYyrkuwSpL9PKMRWW2ak8KhmG2WQgBSQSB9xR90znPnCjZZrmQSHDAJnCw5KJGvH8iUypagCQjoRh383SISZIl8JQ/2cM/soGL2/Aq/iVkrDkTCWU2oJm2uT4IdK2eVByhgbPn8mJkmnnE/0YupslrDIL8AJzdYZIBCAAxAAB+rVp0ng3gLWRiLwVpwCDMWlSRQJY00JL+FPH2hkzs9IVUoS/TnrE2UqxC0gjMwpYlgCSxWo63eDFoUBRCmZ3bjUX6H9IDOSi+a+YHZOTdRYb2W7KSFS5oyXUnw5nDA/djR4fZSJaQkOAOOd/MlNYpOxWNQsTUpIzCYykqCcwDULKWks+oo+tC2kCFkWSOgf/lmwVRxk3F0qMV/EbZ8sYbOlacyZiKO5OZ0Myv7TuOEeczVsK0j17trseZiMIZablaC573LuqeozLf0jz7/R/iDuvLD8c6RTqj8oNDUhBU2VKM58FLsqWlc6WlR3c4dyWvB+O7XzswUtazNSkJSAe7lS0jwJCUsKDrEiOxkyTMSqYpNwRkXmJIIOvr5cozEyYFTVqIJdSiEvZyWBN2hvS1E7cWc/qNN4Uh2FzTFpSajMA7VAtfhyjcr2DIUkAoFAwLB2HNnjM7GADlqmYluQoWHlSNYmZCfV721tGuk2xT3Iqp3YWUrwrUnk4PxDwPK7KYiQrNh56kHiklJLcWNfOL9M/lEiMX1hNavUR7/ce8HQl2+xnZm3NpyL4hag7sd5/wDCS3Q+kH4/aUzEykzZoSFryhQSCE7kw5WckiiRBW0sSlgVUD3YnRXCt4rcVOeUCPDnSa0ape9qv6w5GUtTTjKXO77CzjHT1ZRjxt+5Ydn9opws0zFuAUJSMqcyiTVgGLWNW+MX8rGHFIUtKJjbwGd0tY3KmapqXfUDTGJJKUjffdfJUm9+VL9I02wgVS1fUrIzqZK5mVIBaw4O8Y1pPhBdGEdu5k+JwucAzJ0shJATnWZoSwbcSTkSf7KYYqQhYA7yfMD/AGEkDpQAQbNxWUKDYWU3POelNYF/pE5WOLSmtpaQ3w4wKDbfPv8AQJNJe/8ATpGESj/V4VSjxUQb8g5blB03v0j+ql8Br6nwxV/SEK/rMTM/sg19BEyZsmwkqUf53KiaAADW46atBNi7/b+wSk/d/wBBM6YggGbiiVAWQaC/AVoYhUvDNm+smEn+YvaJpcxb5U4XSj5B52fjBctU8NlkJTX7Sg3PSNte8lJkIxgS3dYc+Yy8PX9orO08ycqSpUxKcoT4SXqRcEChZzfSF23thRKck9Es1B7s5hwdVNODxU9p9phUoITOTNLglISQo1q1KJa8UpW6+wTw2kpGOWZP3D7x0EzMRMNpYA+eUdDCYvKOf6DQtQuB8/7EPROUMpZIBcAuOh0BeusCy1KF0+hf/lWYVWJUQHDB+KhduLvB3wc+PIOvHTHSAyqWY3YZvtfecQfs/EZlst0Ja5CqqoPvAAOSamybxX7GQlU1OYpZlG9KN6xZ43Z+aaEy1ZQoDWgd600ZoXk1e1jkcKxNo4ky5YmS8pBUv71MrEA5ZlC1WOhEXmyMApcorWFZglKhkWoJ3gFMxUSd0i1OcY7G4ZaCpKyXGYV5O3wix2fiZwCZctSQFWdwXvcEaxWpDy+U1pT8/mVovwkheV1u9xNUqjOGZfSHjHHMzzKeE94tzTU6VprpGf2iidJUN9CyohLh7kgMa84jxaZ6VFKlS6MaE1972oIW2SdeYf36PaPv6mkm4taVN3k4dZihxu+sOw+JUEkJXNB4BTV/ut68IyM/ak1iC2j1NXNHq/O+kdOx8xIenqfSL8LV9SvF6e/w+/qbGRtNRBzTFqH3VKABY18SNOsESdmqUkTCqUlKg9VgljUOFSwQWdxWMThtsTktug8N+teeWLrAdocSUFAFHtmSS97lLnygWpp6qX9moy0ZVt+5Z4HDJRjkAEKUUkkprWwFMpoANBeNfMURUEsN4Fyx1B3gelIyOydiTe9TNWQ7PfjXVo0W11ESZimqEEWUxpqUlQBrHN6iW6knb4GtKNN2sHnWy+0EyRiFz5aUFSwofWJzhlKf7C025xpJP8S8Q6QqXhqkP9UdS3/iU6xlJOziULU1iBp11A/OIwgg1HHVJ/eO+trwchqVs9JxXbBK0JzGQQSMyUIYggjUki/xMZ/tBthc2ahEpSpaAhyUKylyS75SzBk05xnMPsZailKAJpWMxASGFnclmagJtB+K2FNwssTCEsskMgOAQB4qXL+xgEoKNyTyF0nuajJY7+7H4Tb0xboMxU0BJUgrJLBiDU3Go/KMWSyvX4mNVh8NMVLVMCFsZSglxUvmctfiwHOMio+0N6PAh1P48cFtg5jJKr5VII9hGwlgKSFBQbjQiMTs4ulY5pvTVvxiRUkV3R0YVipxUiaba4RsiwNVjzhDN/mT6j84y8rCgWQn+6P0hs2UlipkgtdmPlvPCr008WPwtdjQmd3uQJqc4ewair1pB2FwmaeqRMDIzZVFL5nbMKMbGkS4TCOlAKcpKSyAQDT7TM19aWPB4Xs5Jy40AgpAWaKqRuihJuXcefKF4am7yjOtpKC33kE29saVh5SGCpi1KDkrI3WNgBXSAdm7VSB3YTKSqpT3qlCp4E0flF12vzoxCAUunuku9ACTMrWr0FOkYvakgmWVFgbhjy05CGVGMvK/qBe6MN6r8qNNgTOKiysMk6lSwup0D/hFwlU5g8zDAi4CRqOXrEGEw6rmThi4SQQAndIsYKEhX2ZOH81Jt7QLThm/f7GtbVtUvf6kM+dMo+KSkWZIvStNWvCITqcYQGs1BQUAzcYKlYKaaiRIpqCktbjrEkwTqPIkmtWyfG0G2r3f8C6k/f8AoLMCHIGLUHAc8jVgSHvpo8dLmSxReMIDXJza2oDSOxi1pP8A+qgpH9n50gCfiFJVmOFS1QGAp1+dIkorj+SozHYjY+Dfxg9D+sUO1ZEolJlBSQHTcAFfkXNBGlkbTBSCcMRxISn8Pxip7V45JQh5RQh7sxJYs2kD21LH3GI6jcaZmzLmOWWjpWOiJKJZ1WOehjocFgkBr/5fxSIck2FBqNPgWgmXg9KPwcRNL2eVEMLavR+FLxt6iE1psp0jOp1cK26D2ggTGNUpU5JLpDnm7QzDS7+nxP4w5SCTQH4xgYllEE9WYvlCQxsL9YK2ckIWgkGhBosguLVq1YSXgFqBBSqtqdbUiUYMk3S4bdJD9G9mipNVRcFtydtDemAFayHoXapuQWcw/DSEgKOZWVtWUrM4Y2A4w7+jZm6pgHtW/P2MGYfAqAO6kvStfhAp8UF02k7KTESqhi7qTU8anjyicSQtQTQuRbM/GgAgtex1uLMHJL8m87wVJ2QpCgoZVEcXZgC9rnzi3NepVckitipoB3lr5VMPIoeOGxUjWa/RY/yQcmcpqiXZ2Ap1fNDBiCpmTLY65HfpzhR73/6GIyguUPRtLEIomZNYfeSpXq8swmK2tOXLVLUJZzCp7taVD2vEQw7sWl1u4p7QicOk1yjySD7PAvBXP2DLWQFhpHdAlQBJrZXxMswicSQXr0Zf/RBU3AP4crHiAG9ojVs1ZuU5TS1eHAQTa5clKcIrymiw65GHQM6ssxeXMSXSEMVNWwpXUkDlBW08fvhKXygDQ1Asf3EZvbeJE6cCElLUALEs4qQKCgIvFhiyqZvCygOd9GipYoyms2hMXtOW+8Wc0cm/7aRke0GzEA97LUFpmEuwIAmAEkhwzFno9X4wXtRGdkKLDNw4agdKwu1JX0iXKTKAKUfGoe1DyMPaflo5uqt90jO7MO+RWvBnammsWawlqP5gD2aOwvZuYlTn0Yk+sWX9EqIqkPxb9YM5xXcDHTlfBWlCQN1IJpcH5+RDikZg6AzgWI1HEt5wcrAcmhBgC6WZgoE82ILQrL8zoQmkzeZ0594eEnVBLHwhkpYgVoeMVOzsWk48OwDTFnQbjZnswqTbQxHh9qoSDQpcuyRZq0rxYxm+0OLHeZnYlz5Kah5UEK6WnUsjMpeIqTCMZtFU9P0hSwQgspBOUsqu4xqxIDGpc1iowyzMmpZJKQXCTUq4U4PxYRL2dk95mdinNWlCcopWNTh+6ksyUp4mwoCWht1F/EFGW5NNY9/oCz9sLlE95KSk6hUopUOrL/CIz2olqPglEassg/3W/GKjafaWZMUQhTISTlo78a/dfSJxMUtqyVvooMelR+MZWnXJcmW0vHSlB8i0h/sL/UconTjpdwuanqHIPVOZ6RnlSgCXkN/Zt6AtDDMlUcLRWvyIzWcEpbcmkXPcv9IIpqlXu8MG0AaDFIsRUgP7vFHPWgkd1NWniFl3rXg0OKF2ExK0tTMLeppBblWReMI2avCqmMaJZQqu4LHV3DlI5Rk9plc+YsqIASHSkuzUsOhEKnZyhXcc1yp1bQ/rD5S5izkUEBg1QAA40/NjpA3P0DbNvJHI2M4JmZcrsKt6UcR0cZsxLJKQRXfABc+Yjoy974ZEo+hZJwctKnKQVKN1GtNA5iVWYg5RlB4UA42sYImYOVLcT8bLBDbqUrUQD4R8iI8RiZRQk4dRWMzKUp07gT9lNCDnLVeiSdYK2hZQYKjZiU6etfjSCPoak0yEUI4Xax4253hPpLELdASA96k1owp79bMIMNMXMWnIVTHJ3EhSVE/ZYhRJ+yQADYnpabZJRpBKMEpRYDNxqCz3dyzftD/6PKSGAfkxHtE07aAkPLMlJUk1lpOUhShUqAXwIuIdO2s5bKJRIAcAEMcr59TUA2JjW31Zm/QiOHAqQXLuKOOOusO7p/shtA41iE7VRMLLSlKhRSwMqDlfRLZn4kA8XgySuUcilhgsh1qcJTTeqLkCjCnOMvTa5NKSfBFNQwBUKP4gfjWESh7MPLerZ3sW6RYTNnS0lRlqCkeIrQ6UDNbdYEHSmoMLIwSBokPwBv5kfC+sU4JIicmwJMlqjz19IfKQHbVjdgKB9YP75juBvJz+kM+kqdjUkPGNq7m7ZXlY+QNYcUVo/VhcgPesTjEM4AAPN9YRSSamg4adbPFuMStzIfo7625D2pHJkA2bqSD+FIUqW7AAjgxf1f8ACJEYh7gBuPLh06RW0m4FxGASqoJzodsvidQswFXpQiOwOxgDkUqalQrvFXEhhvNfizRcbOxSJagtacyU1y0qoeFvNqswjPYvtGmZiAZi8yASVBAZt0tzLKa8Lz3OVR4HdCUYq5EGM2YgzEhalKS7EZql9XBcVagi8RgECgS3IOLRQy5qZq0qQc4qwY8bV4RcStlBRzPlOWpowNTVr6wW3SsDNLc6CRgE6g+0NMuXax/LpAq8IolmDZnc7zhiGr8I76EouFKK7VLPTgXpfRnrxismcdgn6JLGh9mhpkS9X9f0gTZgGdYDlOUVU7Zga5Qanqfxgoq/lDRTsirkTuJY0B6mAkbJSucrOlKkKIUnUpUAQU10Zm/OsFgDkIaksp21HKA6u7Y6eaGOnklNWsAG0ccEFUlKAkBICSD4ctQQB14xXT9ryygpW4PR/ONNtLZ6JmUK4tS7EHXq0YJexlhAL5n0NzxidFqwnD0eL9/IP1uk46ifZ3/n6gJGUkB2BNWfU+cXOFR3iAoy0q03aLpqzwBhtlzZqlZUgMWU5AALDm9mi5wux+7Q0xKyXfOg0HlfSOhOSoVusA2dKXAVMlHnUQ7vZhFFpm8qekGd2skhK0zB91YY+8A4qQkeOUqWeKbQOLMy49/YHnzA+/JbmKRDKTL0WpPWJ8qv6ucDyVDVLLb8oHmNfSGLwLJWx2RYqmaFcK+0dLkzFPvgcQ7H1esRASj4cyDzOsNGHR9qYQrgz/CBsYSWCdKZmUss6UzU9HjoSVhZanZdRxS3B4WB2apFgMGqarOlshJoVZlVL8HJ6trYRaSdnzBRyxYEVKfNIIBLsQTY2ipwqzLlkyleEkKFw9Pz94E2l2hmDdK1nVnZLHizeghpQU2c6Wo4Lk0E7Y0txnIBA+0zasw8tQYbg5hS60LAAJ+sS7gWVls5YsPyjJf0gSoFkkFTEuSa/N4vdlz0IUlWIRMWjeDIUUpqNSK34VtXjNTRrBWnr3kNmYqVKJKAEJLsuYU5zxcgAOS5pxiHDlKknK6ipmUVLDVfdcsxtUcbRIjboC8yMLIlvbLVdPvKUCV04sekcUhUzvSgGtU+BOpcpqS/EN5RhpR4NxcpckeJwacrhIB61Uf7RBUx4CDk7NM1MsnMEpTagZTMWLW53hsmWrM/FmAf06flBhfNvJVyBoGHAHy43jDk2EUUhxkoQxCd771TTmWt8tDvpRIJcuaVFuYrESpx4OdLX9YSaFISHAzKVRRvpQJ48zZxGC2yWXMNHcno9rRJLQdSBQNQn9vnhACca7WJAag8oKE5iAoVcggizDWvt+rQoKSLfFvi34Q0gav+H5RF9ICw4UCEiunHVvmkPK+RJ4AX9SIo0KkcPhX2iNRYODbRq16xEZhOhCuRcAPrS5ESpChz4g1r0izIHiNpJQQVJN2KhZzcVDcYzfcpOIUB4VpWz3BJC/gCPONEqQAN8Je6iwr1t7xTzMRK+kIyEGigWdnKVV9Wjf5EjzktOzCUJkkCikqUCWFa5tRz9otpqFOd9yanML6NQgafvFFsNZCCQwJUo1DjQeduUW8lRDZiVHmkUHClPL9YpruVeSbeNQUhrhna1fNuXnDpAIBdw/H8g4HrCyyDxfz9oWZJZjXWMvg0mCYrEJlqSsglyB606tXWC5qAI6RKR3gUsKUgfZc1LcLMKdYBmYpKZigV9EvW+vk1oXk6YaKbWSYgnpEagAkklh+EQTcYpSgxYQFtbaBylDXv04esU2g/T6EtXUUIl5MVuBQqaF+hBPwisTMSmYtJUBlWf7qq09Yo5uIWoMVrazZizesATJAagFIX6fR8O7fJ3ur6OeolnjJodmMZuIOXdzhlPrlAUPb3i3lzmHH2+EZvYOJCULDaj3H6RZzca1h6/NIcfoed1YeHNqyfFBJBOTOqjJJynyMV6MNMahKKt3a6gjrBH057h/zh0yaSmoHz8I0lQLe2U2Nkj+slZf5kW9IglSyzy5o6GLVU9SbENw0B+eMC4/CC65ZQdFJsfSNuVEhlgKpivtyweYF/SIZJQkuElR1+dIn7pQG6sKHvEkmbOcAS3cUAux8ojdINRHNVLEs7jKJsCbc6QkFY9K3QlaHVUszN1joHGaSNNNhskBEsht1bspt3MCBfrrFFjJCFKdSjZqUe8W2HyNvEqewUAQG1Nb6w5blJUlKQHvlA9KVhqMtrOdKG8o5WDQmqcxPG/wCjwVJkLUolT+E7r04uWiwlYBXiUWuXFKacoLQjKQxS5rU1BpQ6ca66RrxLeCvCUUD4GQEpuXNhoK1e+lm4QZhK5mOUO3FRrS5cPdvaI0oS7AZkrJctRwCS1LxcLSiZLYpSEmzE0DXSxB6jrAJPIVYRXZGtVr1+HSOVjKpIIL0CvEA7/OsD4PaSJUwolDO9lH/Lrvfh0cXDYhQP1qly8zqAlkFRIcelCLUjagYc/QsJOOUmmRJKhUVclw17dBw0aG96ESwTM3swHdp3lZftEqfdTelyUikQyJqlo7xyAHDqUXIo4bxNo/XyehSQAUKSp2BIKnY1LpIy5a/NIhQTgiiWQVJWzkuksQbB3DgO+8+lITvBmJprV61vmqXIFP3MQd8lHjU6uCSbOKVSA9xW16w8Y0AkpSogpykPWpNbcKaW5xjJvAb9KTqq7NdILUAc1sB0pBEjFrWQEhISBWjkly7k08opsPJzHdABDFL/AMpBu5AI5c4LR3ilkq8JLKysASbvvG/WrRKKtlmmY6iKgioIdm5luMNOGAU4AHMdBU/PlEOMHetLQ4Qm+gSLUGquZiaXge7RYgHiTEdLgtXLlCLQHOZmNhdvWKvE7PWp8mQA+RbyEWSUBYDmlz5O9IclejMdNBx+Wiro1RW4LBKlpykv0fUuYIl41AUUpUM1iPjQwTNZwCQDqnjz5D9YhmSKMALWsOha9KRtST5BuLQVLJNj5/PKJZatFFhwoX6cBFehJFBTnRmrVhEwmFqeE1PEGtBSoZhfjSMTg3wzcJpcosMPimom2p+b0gHHbNBdWWqya6seGkSS8W1AD5A1vU8KQV9KppWgFT50tCko+qHINdmZ5WzlIBIqa7poS3B9YpcXiCpVbk14htDGxxCixYVFbVPJjqYodqYBSyqY4zAFk1ZQGmrKbW3SIkP9F1C0Ju+H3KkCIpYDmI/pqXbedrNEmAl94TkBLEO9GfrG9kkjtS63p215l9fsJhJwQVvanxbzvB69opITav4QuH2XMRMzEIYhuPDlxEFqwytQL6AM2v4e8E3pVZ5nqts9WTg8A6cQlhUesSr2gkOXJ5D8IlkygAKChcUDQRKlpKqhz81jL1I9xdabfBWysUhiCWfSj/GD5GIUEeTFK2r83eFTsiW5U1etOFop50pYVYl7UegNI1cZ4MtT080HHAS5oKgAhYdxa2o0h+Fld1lKXCiLn7L/AHYr8ElWZTJYkMXNKgaWoYNTLWmwlu/3X/ERhw2urwF8RzjfDJ8QhWYLdRKgQ/TgY6ECptAcjB23SBW58UdGXRFdAE8pAFEsH515v5xMg7ilqIWBXKFAhnFb6MPeKvGkIJTmHB7kjoKHoIWeqpSQoIWG3yEkgOebV0LGHnASUyVMzOMxZhUmwA0Aapq1YcrFMCEZqDxO3Pz/AEh06Qgh2yS33XLksdA7uaVPOGylZSkZhlBUaNWgp1DGM4s3miNKCBLVmXmuCNNKMRo9IlVOmkJQCDmCnfdN60foP3hZi3TZQLl/OlTpUCHLAcAUcFyocWNT1J8om4rZ2K/G/VrDpzlQvwtQD3/eHJnBLWZ2DAgEFrNumj34ND0KLFwUqBYA6Egklug+aQLLxBCkOXJUAkCoPEsS3JmvBsNAMp0ieZtHIG7shPF7nM+Xo5tzg3BYvdcS2UMpBSbEai4DtfkesDzcHvO48IPECpUA9ASHsG9ohz5PC9SHUo+Jg3E0FaaekDck+Am1x5LLDd4rM5YpClVDBQHoAanWtYSVjSRqSa150e94bK226soaYoAs/hpZgLl9ecMOdAzzE1BLpuCbWuwpaB3nKNpYDROzJUpmQL7zFRDFwC1aioGvpwnlyQzZiwazNUDz6N0gCdi1BdQEgaAjzoNKkfLxpMDs+UUIdisjeGZg+gCQbCNozIHk4xwFeFiauz5bAecTJXmcnWxJrXnx84F7R4SXLQFJLKJCQnRiCPKlfKORtEFAS6QcuUKTQAa5qjM/XTyiSgioyYeiWEB/sPV/Sh66coJS6kKykgEVLVbSulWrAaJaSAyiUn7ABZLfeFnNDT9YlkJoDYEWap4ZiPhGGjabJUEZRR2GlfSOSkZXBAr4dbt7cocCAk83HyxiMJJI0fjfy1gfcJ2Empejh9R+YhmUNQMdGJ+ePrE6A7jl5nnCGWC5sB826xvcYcSDVqizmnP8REilUewIHm/zaIULSeJr0tbhEhlWcuLc68axbVlJ0Td6RrQD9YRM45as5LvTUMxYRDnLto3x0MRYjEMCPCakPa/P8YDLTDR1GUe2NlBCxMSKKBfkf1hOzSGMw6bo+JhuJnLWWVYJe9yYXYm6lV3KvhBUmotFSksMukThEZOZ6+luVofLwpV+0PRJYuwHlAWvQ0viRS5fJyfeHKlMajeFwQQXPS0ThAOgtQ2+XiMyeubjyhaSGIuuBZKzY62eJywdx0Is/PlAqUmrsDro/wCcKmaefnGksFtkndAl2HVvYwxMoCoFjwdo7PwHpCBT3MaT7GWu5LLSiwoS51L+sdEPdMcwfNapp8/nHQZL4gH+RlZcwBe6AefCwLHTy5wqpzEq4uXNx0ieVLDkNQMw0gLFKZQGilV570Ot2xRLag1UxC0UfjyHm9dYWThgxU1R5C2gUflomwUhPerpYpA6FoL2gcpYUAytye/wECYVPIGcYoBlAAKuPaoBu8VuLxCyqjANbgwr+0FYmuZ9FBv7qvzMVmLNUnUhPuzxIRyScsFh/SKlIAW5JYlVKO4NNefWJe8yjQn7JFH6DpHJwyRNSAGDiA0KdUw8vLxAWtakZtSwjVVljMViS71D5hSmlGGpLwiFpURmSMwsWdDNZQ4c79IXH7ygTdxXXh5wNglPert+XwgyXlAyzIt5ODl5Qpu7JcOlWYMOBVTWx9YIJDkLLgjMFAM7MKOKFiqlfhAWGTuzBplfzY34x2GmEJA0KrGo149IE0EXoSYZjvKqAQKXZ6E/HhzieVPALuw6XIuAOFoCmBhTQq9gfyEG4NdP9pXsYI0qBKTsfi8EVbylOzEJ5tXjW99Ittn4RIQTlBfk+n7QHiUsoNx+ND7QXNWQgNqo/wCWBtuqNpW7DJMwNZhwHHh1b4RJOWAGexGvE062MAMypQFAc5bmGb4mLLZ0sGWtw7rPweBOVZCpXgZnSDmUqvDqeWsR4rFE0qOH5RGvxHkA3m7wLLTVtApTctYypWy2sFjLVUh3bUcDDp0jMwoKvdqMaQMg/VK6D59hEs1NVcjTleNTRUH2IRKIVZmPD8jBCpZYj1D/AAPEXpEhLprEMpZYdIuLwVKORwLOCK0Y6hncCu8Ki9ac4hxWGEzUjR24coQn/wDInfyhLcgalvOJ5y8yiVMTTQcSPgBGzPBVztiF/GPS/vaHYPZOTV30t+8WAqtT8Ty0HCEFxFStFp3yPLMxcQ0Ct3hwqkn+YD1NY5qQu8B15hycMSbgebQoQNT88ohCrQ/E1lgm/GKNLgSdhCzisDqlNQiCQfqwdYll1SH4xKolqRXrBFRxEcmaHctUF4kmUtDDLBBLVisMmUQpnrqEgN1jokSmkdEeCH//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0420" name="Picture 4" descr="http://news.bbcimg.co.uk/media/images/62534000/jpg/_62534454_afp_paintedfaces_1996.jpg"/>
          <p:cNvPicPr>
            <a:picLocks noChangeAspect="1" noChangeArrowheads="1"/>
          </p:cNvPicPr>
          <p:nvPr/>
        </p:nvPicPr>
        <p:blipFill>
          <a:blip r:embed="rId2" cstate="print"/>
          <a:srcRect/>
          <a:stretch>
            <a:fillRect/>
          </a:stretch>
        </p:blipFill>
        <p:spPr bwMode="auto">
          <a:xfrm>
            <a:off x="971600" y="4509120"/>
            <a:ext cx="3779912" cy="2128619"/>
          </a:xfrm>
          <a:prstGeom prst="rect">
            <a:avLst/>
          </a:prstGeom>
          <a:noFill/>
        </p:spPr>
      </p:pic>
      <p:pic>
        <p:nvPicPr>
          <p:cNvPr id="60422" name="Picture 6"/>
          <p:cNvPicPr>
            <a:picLocks noChangeAspect="1" noChangeArrowheads="1"/>
          </p:cNvPicPr>
          <p:nvPr/>
        </p:nvPicPr>
        <p:blipFill>
          <a:blip r:embed="rId3" cstate="print"/>
          <a:srcRect/>
          <a:stretch>
            <a:fillRect/>
          </a:stretch>
        </p:blipFill>
        <p:spPr bwMode="auto">
          <a:xfrm>
            <a:off x="5580112" y="476672"/>
            <a:ext cx="3491880" cy="51845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2792"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smtClean="0"/>
              <a:t>One minute challenge</a:t>
            </a:r>
            <a:endParaRPr lang="en-GB" b="1" dirty="0"/>
          </a:p>
        </p:txBody>
      </p:sp>
      <p:sp>
        <p:nvSpPr>
          <p:cNvPr id="3" name="Content Placeholder 2"/>
          <p:cNvSpPr>
            <a:spLocks noGrp="1"/>
          </p:cNvSpPr>
          <p:nvPr>
            <p:ph idx="1"/>
          </p:nvPr>
        </p:nvSpPr>
        <p:spPr>
          <a:xfrm>
            <a:off x="457200" y="1600200"/>
            <a:ext cx="4186808" cy="4525963"/>
          </a:xfrm>
        </p:spPr>
        <p:txBody>
          <a:bodyPr/>
          <a:lstStyle/>
          <a:p>
            <a:pPr marL="0" indent="0">
              <a:buNone/>
            </a:pPr>
            <a:r>
              <a:rPr lang="en-US" b="1" dirty="0" smtClean="0">
                <a:latin typeface="Aharoni" pitchFamily="2" charset="-79"/>
                <a:cs typeface="Aharoni" pitchFamily="2" charset="-79"/>
              </a:rPr>
              <a:t>Speak to the person next to you:</a:t>
            </a:r>
          </a:p>
          <a:p>
            <a:pPr marL="0" indent="0">
              <a:buNone/>
            </a:pPr>
            <a:endParaRPr lang="en-US" b="1" dirty="0" smtClean="0">
              <a:latin typeface="Aharoni" pitchFamily="2" charset="-79"/>
              <a:cs typeface="Aharoni" pitchFamily="2" charset="-79"/>
            </a:endParaRPr>
          </a:p>
          <a:p>
            <a:pPr marL="0" indent="0" algn="ctr">
              <a:buNone/>
            </a:pPr>
            <a:r>
              <a:rPr lang="en-US" b="1" dirty="0" smtClean="0">
                <a:latin typeface="Aharoni" pitchFamily="2" charset="-79"/>
                <a:cs typeface="Aharoni" pitchFamily="2" charset="-79"/>
              </a:rPr>
              <a:t>What do you know already about Nelson Mandela?</a:t>
            </a:r>
            <a:endParaRPr lang="en-GB" b="1" dirty="0">
              <a:latin typeface="Aharoni" pitchFamily="2" charset="-79"/>
              <a:cs typeface="Aharoni" pitchFamily="2" charset="-79"/>
            </a:endParaRPr>
          </a:p>
        </p:txBody>
      </p:sp>
      <p:pic>
        <p:nvPicPr>
          <p:cNvPr id="12290" name="Picture 2" descr="C:\Users\dfew\AppData\Local\Microsoft\Windows\Temporary Internet Files\Content.IE5\2WKBJ8VG\MP90044234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0032" y="260648"/>
            <a:ext cx="3995197" cy="60104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0889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404664"/>
            <a:ext cx="6596438" cy="61017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4629859" y="4941168"/>
            <a:ext cx="1598325" cy="1368152"/>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516216" y="5467290"/>
            <a:ext cx="2195736"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3000" b="1" dirty="0" smtClean="0"/>
              <a:t>South Africa</a:t>
            </a:r>
            <a:endParaRPr lang="en-GB" sz="3000" b="1" dirty="0"/>
          </a:p>
        </p:txBody>
      </p:sp>
      <p:sp>
        <p:nvSpPr>
          <p:cNvPr id="31746" name="AutoShape 2" descr="data:image/jpeg;base64,/9j/4AAQSkZJRgABAQAAAQABAAD/2wCEAAkGBxQSEhUUExQVFhUXGCAbGBgYGR8cGBgXHBgYHhobHxogHCggGh8lHhgcIjEhJSkrLi4uHx8zODMtNygtLisBCgoKDg0OGxAQGywkICQtLSwtNCwvNCw0LCwsNCwsLCwsLCwwLCwsLywsLCw0LC8sLDQsLDQsLCwsLDQsLCwsLP/AABEIANUA7QMBIgACEQEDEQH/xAAbAAACAwEBAQAAAAAAAAAAAAAEBQADBgIBB//EAEcQAAICAAQDBgIDDAoBBQEBAAECAxEABBIhBRMxBiIyQVFhFHEjQoEWM0NSU4KRkqHC0fBiY3JzorGywcPi4QcVJNLxgzT/xAAaAQADAQEBAQAAAAAAAAAAAAAAAQIDBAUG/8QAMREAAgIBAwEFBwMFAQAAAAAAAAECEQMSITFBBBNRwfAiYXGBkaGxMtHhBTNCUvEj/9oADAMBAAIRAxEAPwD65kMlGYo7jTwL9Ufij2xf8DF+Tj/VH8MJ8vxzRPl8toBDxIdWrcFo52Hd07isu29+Y2xocedK73LBvgYvycf6o/hifAxfk4/1R/DHHF82YYJZVUMY0Z9JOkHSpNaqNdPQ4zcXbbVmOTylrVWrm76Tmjl706PFrF1fTzvAlJ8Aaf4GL8nH+qP4YnwMX5OP9UfwwThL2k422VCkRrICsjEayrARpqsDQbX1YkV3epYDCVsATtXlXCJ8NH3zfhjRl2FjVak71pHQWbJoVhYvC56hd7KGZtS8vS4iAkEZfl0STSEgACybFDZjwztbzDLqhrl0O4+os1oCBqCgAmQaST3hZ2xxB2xRiTocKApKsFD3IAUoiQrvqXqRXmfTRakqoQ045koxl5iI0BEbUQo9D7YO+Bi/Jx/qj+GEsnG481lszyw40x33qFhlJBADE1sdyB59aONFjLdSZq/7a+L8gb4GL8nH+qP4YnwMX5OP9UfwwTiYdszBvgYvycf6o/hifAxfk4/1R/DBOJgtgB5jIx6WqNbo1SKTdeQIon54ynBOH5lmAlsDx20KAgd36I90Biba3FeHpTDG3xy3UYak0JiLstkAMtHzo/paGvWpLa9I1btfnfh7vpht8DF+Tj/VH8ME4mE5NjBvgYvycf6o/hijO8JjkTSFVDakMFW7Vgw8twaoj0JwwxMKxxdO0KctlgJDG6RN3QysIwvmQQRZ9tx6+25vwMX5OP8AVH8MUTty5g7DuOFj1fiNqarHoxYC/UD12LzT6UYkkUpNqLYUDuBRs+1HCTZpkXD8V/0r+Bi/Jx/qj+GMlxvKZj4hhCjcravooiobSKAJW+WTeo+IEHcAjF3BeI5locq7SO5mzR1ho1DRwGKVkjfSgAYUmpqHeJANYV9kuNcQlkiXMa9Ahk5hMQTXIwWSP6orQjhDVWwawaxtFNMxY+4VwpkzMgmHMXSNDaCEPrsDywfmL+zD34GL8nH+qP4Yw/CONZ5+HMzGU5lzEiMYRaPJFEZH0hFVghLtRXbTps4uz3Hc2WyBQSRiSMGZBEG+l5+WRlIK2KVpuhXYFtwtFNNsDZfAxfk4/wBUfwxPgYvycf6o/hjE5zjHEFzhhVZDGJxFq5S1pmYSLLdeGGNWQ+pYXZw/4DnJXzGZWR2pZGCKQoAQFaIqMMfPcubwnFrqAdnYUXSqQxs7HawAoA6sTV0PQdbHzCTjeQEKRjYsS5ZgoWySD0HQC6A3oVueuHgfXmit7RRg16tIWG58qCbD+kfbC7tb+C/O/dwsbuRtk9mKj835fYNy7VyCI9R5J3AXUK5fmxFDfpgz4lvyUn6U/wDvhFDxgrmstl9KU0Kmye/TJMxIH4oMCA+7ruK3b8fzrQZaeZApaOJ3Aa9JKqTRretsNrcxO/ii2oclzWzA6K3ANePfYjAwpS7tliKbUGqO/Atteu78QvrWEP3WuM2YAkdGbSSD3ieaI9HX75o+m/sDp9bBnartCcu4jBhpktg5oopbSZG7w7gsbefeNgLu9LugH3xLfkpP0p/98UzgOQXy5Yr0LCM1fWrfbpjN5btk7ZeSZowOW8QKLuyCSQKytvswWnvalYGvW3L9shVkK+oKUpgNStCjiuuvcmyOgKne8LS10A0mTywCLaKrFV1AKOoGw222PT08serk4yCDGlHY90bjpR23FbYzeZ7ahQRyqk0uVBbunRDzPEF2FbH098Lj2ujMs4dZLVyFCzMq6VBFgghaJjY34t1ABvZOMi4pPl8Gr4zAq5afSqrcZugBdLQuuu2GeFcXD45ogSZSsiA0ZZDswuvF74aYje9y5OOhRXi/L9iYmJiYZkTExMTABMct1GOsct1GBAzrExMTABMTExMAFOby4kRka6YVt1HuPQjqDgVY8yOrwv8AmMn23rb/ACwVm8wsaPI5pUUsx60qgk7eewwDku0OXlZlSQd1Y3JOwqUEx7nayB064NN7lxyNKi+DOtrCSRlGN6TqDIxG5AIN3W+4Hn6YKl6H5Yz3FeKxzHlxPGwWyXBJIZTVJpZSWG9kN3ennitc1KsYAzUb9Qp0izvR1HUSQoO5G9CzeMu9SlpZtPEnHVw/Df69fv8AE1GJhFBxmULqkiDDY6kYDr6q5FG9up/2wQOJyE7QfZzF1V8unl64pTi+pk8bXh9UNcA57NNqEUf3xhd9RGnm5/yA8z7AkCvxvfQInEpsgNWjSOrl1sBRYvqdxtgbjXCpDlJRHI3Obvl1LjUQOlRnXpA6IpBNDfck0t+ClFQ3l8l5/D8/UdZPKrGulfmSdyzebE+ZPrhJ2t/Bfnfu4H7AylYmy7CNDEdoxKJJgrblpVBPLYtqOkGvlVYI7W/gvzv3caRVSoxk3LdjHhOdRlWNWt0RdQo7WoryrfB7MBXuaHzon/bGdbgImCvqrVGlArYBCUD4hY3O22174Gi7KvqkubSDYXShGxg5e/f2CsSVUdB5m9hpCs1U0oRSzGlUEknoABZOKI+IRtIYg68wDUU+sB3fL89f1h64T8Q7Oc5UUuAFiaMjl7HUjr3QX7o79lTd6V3FXjnivZ6SUThJ+Wk1Ery7IYLGviDqdNRjuitz1I2wkl4hZonahZ6Y6xmYezZLMzuLMpcAKTXecqxtt3pgL2oBR5WeJOypIIM2xDC+WdXeVhd8zZm1W5+tQ8OCl4hZqcA8N8c/97/xRYq4XwwQNIQbDm6C0B35GHn5K6r8kHyHfDj35/73/iiwmjSD2l8PNDDGMftlJ8a2WWOFguZSEqJTzyrRo5mEemii69zfRTjY6vnjLy9jI2zRnM01GdcwYwIwvNRFVTr0cyqUWuqjv64ca6mYPne2ciLNmBAhycE/JkcyESnSwSR1j0VpVzVFrIBPoMH53i+ZXPR5ZY4CkiNIHMjhgkbRK9qIyNVybb1t1GKsz2NjkaQc2YQSyiWTLDTynkBBO5XWAzKGKhgCb9ThvLw1WzMeZJbXHG8YXbSRI0bE+tjlj9Jw3pARcO7XvLnXywijUJK0bK0unMBVUkTcplAeNiKGkk0QfWhI+3rczLo8IGueWGc6jUJSblRnpvrYjb388NPuUUzpM807rHKZo4m0FUkYMNn08zSNTUhbSNtqAwPnuwsEhzhLzA5woW0kDlNGQwaPbuksAxJvcDFewAJn+3MkeSy2ZXLh2mDSmNX3XKorO0oJG50aO7tu9Xg7j/az4bNZWPQGhlXU8ur72pdI1aq3XVKlnyBvF+a7IZaRozKhkSODkRxnwIm2o0KNsAoPsoxUOx8WmKN3lkVMq+V71W0b6NyQPENAoj59cC0AyuXta/wQzCQhpnneCKHVQd1nkjHerbuxlz6UcPeBcTXNZeGdPDKiuPaxuPsO2EeT7DwJFloXaWWPLtI4Dkd+SVmOtiAN11tVV1N3hv2f4OmTi5MWrlh3ZAeiB2LaB/RBJr2xL01sA0xMchvY4VZ7jQUlI11uPFZ0ovsWo7+wBO48t8ZtpK2XCLk6R32kcGB4zuZlMSi6JLqQf0Cz9mMhL2JyzNTtIWO7MGAJP0u3h6VKVC+QVPSy/wAtGbMsrFnN1fhQMbpRW3kL86xXIe+fnjjyZ5SlUXSOmMYxXv8AEAj7MQAr9JLte1oNmA2oJsB5DoMcw9m4Y5I5FaUmHcDukE8kQi+5fhF7Eb35bYOkk3P87YpmzGlGJJ0gEn2AG/8AliE53yJxVBmdcyLpXY6gbq+jA/7Y7fh8hBqQ225NkUdIUDbyBtq9awPwniccighhR8JO2obbrfiFmrG13g9s4gNF1G17sBt69em3XBiyyxOq4/j9jPNijkXPr0xdNLLDJGxW1VyCx3+jkcAixv3RpN1uR7b6DLzr9W9HTcEFGHkQRait9/8AcYVcTlDRSKKYgAkDchbBuhv0sj1x7DJyGBLXGwJGmgpUiyQuyiuuqyx98englHLFpKn4ePr1scmRTxqLbtcX4er9MT9npMsmaCLOS0bSwRxckI1kku7PVzC4SOYNibuz0bdrfwX537uF/A+ec0ytlkbLRyu0czoqSJqW9aCyXLMzKTpTbe2s4YdrD96/O/dxdVMtO0NYMwseXWSRgqJEGZiaCqFBJJ8gBj3J8Thl08uRH1JzF0m7jJoMPa9rwBxXh7Zjh0kCEB5csUUsSFDNHQJIBNWfTCGPsnmonzXIeFUkgMcFltUTyPrkJ7pGkMzMoHqBQGIpMo0v3Q5X4f4n4iLkXXN1DRerT4uni2xa3GIBIYzKnMWPmldXeEX45H4vvjJQdiZkhlyxeB4XzGXmUBTGAI3i5yaO/VrCCO9uzNYXqeOE9iJ4izPJG7tlp4NVtdNyEy92u9Rwd4/jE9euHpj4gaxu0OVEixmeMO4UqpYWQ/g/W8vXFmZ4zl445JHmjWONtEjMwCo9gaSfI2w29xjHZnsdmTNG6mKguW7xmkpTlyC95fRy5rqlLEFTRFEYJ4l2SzE2pNcCxPm5J21K0moGNVjUx90HvEse9sVTr5GmPiBtgcBcN8c/97/xRYr7N5WWHKwxTsrSRoEZlJpguytuBRKgEjyJIs9T3wzxT/33/HHjNlw4l8PNB+JiYmAgmJiYmACYmJiYAJjluox1jluowIGdYmJhfmeMwoSpYlhsQiliD76Qawm0uSowlLaKsIz+ZEUTyHoilj9gvHzf4yWB5AwuKNtNKBbPyEkYihZBYvZPnprzvS5rNtO1tYjB7sZ6NX1nAPevyU7AdRfT2R7N1WObJlTlVWdUYOEavnny/LszSdqTYBj7rOqrTMT3rtq0DaxtdWAehFYrm7TP3fogtaSw13atC7gA6e61hQAdyduhBxpjiAnEa4c6fuGmXFiB+0XiAj8JYMS1BdLKu/dNeIE+gs+W5DSxy5dS7aFzCBQNW5LiwoJ2urGwF+eG7RBxpYAqeobcEe4O2A+OcISVAgbSEBKUoOh9NRuPIaNyB/lhxnG6qvuKSfxKOHcDg0nTI4U8vlkFaRYpjIiJaVp1ELpN2Ao8scx9jUZgxnl5Y0tGEoOGEcSBi1GzUd1QFsTQwol7Ooi8uXNxhpNAiV1GomMuF0qZO8wMkYBHQoPxjhp/7ECSHnrWxG67MSJgitb99laVa6bRoAMNyp2p/Yhxb6Gi4bk4soCEBGtlABI3KoqKoPWgqDY++C+FISrQuAOUQV2B7jWU62LG6/m3hJw3s0yZgzPOXGoEIVrosqrZ1GyFkAuh4Pc40GU//wBD/wB0t/ryV/vjTFPhp+vmZ6f1Rfhf0/hmI4BITxh9Wrd5KC5iEIGAYHVAkru5Ivdqr8UEXjUdrfwX537uFnBeDRnOPJy2V0ZjYnjkVGJehoUBgfpZDv8AjEG6FMO1TH6Oxv3tx0Ph/Rju5kqMRcuVzplRo+aIgYhpLroZaXXIKmVlABICFTZWyDq2ZcL4fPHnGLcx4+XXMd7XVUWypzL+q3iUkUx1nWRh3w771H/YX/SME4zcx0c7+2Jv7Y6xMQOjnf2x5Z9RjvCnh/BRFmJp9eozdQR4KoDSb7oKqoI8yoO2GKhpv7YyUzyJPO8bENzN1vuvSJsQdhfTUNxjRcZyjzQtHHKYXaqkAJK0QTQDDqBXXzxneVoklUktpYCz1NRR7n3OMc7qNrxOrszpy+HmjT5PMiVFdSKYX7j2I8iMXb+2M12VHKkljJsSsZR5d66ZR8l0fM6jhs3D5DmhNzm5YjK8kA6SxN6ydVE1Y8P24uElJWZZceiVLjoHG/bHu/tgbimS50Zj1FQStkdSodWIsEEWBV++KgfhssNbNIYogCx3Zyq1Zs7liPM9T1xV7WRGLk6RbmM/HHs8kan0ZgD+i8XxvqAKlSDuCNwR88YTIcOdJpJXlLmQC1o0Goajd72RtsKFDywS8DKVMTsoDhnjV2RZKvYld03okgd6qYEYwXaFe/B1Ps8eE9/s/wBjab+2ODdjphPD2gIvmwkehjPMFe4pWsegBv8AYOclxSKGOKMNJLoUKziNrJA3Y35k70LO+NVkg97MZdmyLp9N/wAFvaPjLZVVbSpUk6iSe6AOtKC25IF1QsXQxlMlxxG0jvapGJO2wZ9D7n/+yjb/AGw641mFzWlTCNCsG1SAFtSmxoXfTfmxINWK3sCx5CJbKxRqSdRIRQdR022w691d/wCiPQYwy5IS2N4Y5QjXiKk46wALICGNKqNb7yFLYGgvkeu+4HTDHI59ZlLJ0G24o3QJ29ro+hBHljpeHxb/AEUdsbbuL3j1s7b7+eOsvk0j8IoWW/OYkk313LHGblDfYSUi4X7Y9o4rlsA1f2VdedXtdXV4TZvJtLJGZHCaU3O2rVrU93cafCRddPfCULV2h6ug/RiPIH54rYkg9OmMrNFmXj087xQUadQeaY2sagwI+kK0QOg6jey5TMWP0mlLF99fDrQgDqQQgcN6k7X1F91T5ROq9yziPDjmJHJau4qr4tKlXZtVAizZWr8JUEY4h7NSNytU51IV37xBC67Fa9gxfqNwAADirhyTLMg1qYyW1gMCCCZSNgbvdPX5jcHVxZkKpJagPb+d8GTJKCqIRjq+IyjQ+v7Mc5WXTNKzEAKiAnyAuQ7+nXFUeeqi8bxhvCXAAYnoDuSpPkGA9Ou2JAHCZqRFLtqOhT9cpEq6fYawwxfZ00kmZzg4uXw81/Ii7FZAh0k7xVItMbNleSXVyhLO5Yl2JUHcA7kmzhr2ukrl2R9b93C/s3lpoZJUkhjiAA0mJn0MOZKuyM7KndRWFdA9Y77Sfg/zv3cetDA5e22cUslPSjU8O+9R/wBhf9IwTgbh33qP+wv+kYJxxPk3JiYmJhATExMTAAo4/lp5NKwkqKa2DlNLkAIxrxKLZtO9kKPkEkOqee+gkF+/0ceNJhHCPpJ/73/jjxz9qf8A5nR2fmXw80LOBwT/ABFSFDodm7o8MRR1UE3uxJB+SsdrAxoM7z+dDy9PKtudfi6DTX23+zcVuvys7wvLUTOHcPalRty0QiiQS1pfpuN8ENxlvLLy17lL/RqP+eFhywUd2jTNilJqqpJdV8fyw/iExSKRwVBVCQXNLYBrUfS+uMrHn554kWXYAksa0tIA1oCv1QBRPqR0A635uWSUnmkhdViIVQrw6jVsfP0v5Y5xOTNqVR4KhjWPfl/j+ft4eJSivrYkjRQCj3+sSevoAPnjnNq50aDXfBfp4BZI3B6mh60TWK+L5zkxGXbShBe/KPUNZ+xbP2YTz9o3SJtcdShHIP1OYkIkYHzAAPn1o4iMJS3QnJLZmkx4eowjj7TIzBAhLnoNQo28SWD5rco71b0cX8I4r8UutAVCsAQWHmkb70D9V6qxR9Rg7qS3ewnNdBnNIFVmPRQSfkBZwHNxiFYzIXFCMSFbGsIQKOm788WcUyRmTQJHj90rcFSCCCCCKb9IB8sJ8x2Qhct33Cm+6NJpjCsJN1Z7ijuk1e9YIKD/AFMbb6DxM5GdNSIdVhaYHUR1A33r2xwOIw0W5sWkdTrWgSLG9+Y3wpl7MRtKsgeQaZeboXSE1a0b09Yx+k44ynZKKMRhS1IkSbhe8ITKQSANyeab+QxWiFci1PwH0ediVwW5T0hOl2A7p09/odtuvv1wNleKQlzGrpqADABhRVtTDT+MAAegwk+4qFR4naoli3CnZY1jDbjrpUbdLxdlOy8aMrc2Vq0khgpspr097Tqq5DsD5D3xq1F4qvb4dTPVU+Nx2mejpfpY96A7431AFa33sEEeox6maSQHQ6tXXSwNdetHbphHw/srFHot3k5ZFalXYLByVGyjolG+t497McGlywl5hTdUVQpvuRqQLpEF7+h6dT5ZaI8p7l6nVGhU4phzcPNXnSpGiGwGIBdxdfmqQTfmy/0Ti2wP53wPlOBQZklZg2qNWA0sKeOVpT6WCCzWt0aUm+gMEU57lydY21z5Pr68bNCeMZR+6Z4nBYJRZSC7u6KteZLRuoHqrDAfBuJ5T4iSKCSIeBdCkD6XTKxGn8bQoPyX2wL9wOW0gAzCmDipCKcIFVrrciid7BZ3JBvCiLhCRyl1OZYh7STXHr1qZ1kJtBqsyybsCTt5VjukoHLCUlGSvb3uuv5H/EOL5UMf/kRDvOCNYvXCA0q9fqKQWHkMKOL5+OYIYnVwCwOk3XhwMnZLLShlK5hbDWWlBJZymtwQSVZtAuqWrFbnHWc4QmWC6C5sVbkEhVrSooAUNTe++PSwScsafQ4ZxjGe323/AAbnh33qP+wv+kYJwHwiXVDH6hFsfYMGY8ySabTOlO1aJiYCg4rE8hiVrcX5GjpNNRqjR610wbhFNNckxMTEwCJhHB98n/vf+OPDzCOD75P/AHv/ABx45e1/o+Z0YOX8PNF+A88xBG+2CJ5gos2bNADqT6DCvM55WI6gaSd/Kut+npjjx4pS3SLeSKdNkxMcQyhxamx/A1jjM5tIxbsFG/X2FnGri06a3LUk1aexdjlowSCQLF0fS+v6axWM2n4wHUb7bjr19MermkJKhlteovoKBv5UQbwqY7RbWANCQJ3ECjc7DbVQq/mAB9gwS+aQaRqW2oLv1vp/+48EqtVMCPWx57ftO2NceztrYyyW1UXTKJppCXCiumk1v79eu3pi+BCL3ssbPsdKgj9IvF2kY86fzvipZU46YpLz4/YiOJqWqTb8uf3OHlCgaqFkKCTQJJAA+ZJrHEGejetLq130P4raW/Qxo++BuIwvKHjB0WO69XpcWVatgdLKhq97IoabKubsipvTKQNqUrYAEbI3RheonV8x54WiFe06+G5pcuhoI8yjEhWBI6gHpRKn9qkfYcdagPMUcIZuzNtfNO6yL4boSGQkjveIa6Df2vxjVh7OLuWKE2poRgKumbmMFXUdIYd0i/U79MLTD/b7Dt+A4kcX6e+OZCSDv9n/AJwPBk1jjSOydCgChVgbDbehgqOOko+m+EqVCduzmGMj2+e+CIojqDq5RhsGFeEkWCDYI2Hl8qxwvp+j5Yuhjvzr098RKTuy47cB0eYzJ6NCR6mNh/lJv+zADx6TV3Xn6kmz8hZ6eWGsaUALwvz57+3nX6cdPZ9eR1W5wdsyezVqr6JeRdk02v1ws7S/g/zv3cOlFCsJe0v4P8793H0SgoQ0rocEeRrw9iI4yOuhf8hi3iXFGC6Y0LSMK6hQtg0bO53HkDXnWBYWYQAqLYRjSLq207C/KzjJR8L4hEgCBWdLAYyhr1AuTbix9KaIod2wPLGebCpr3mmObizSZ3h2mERgWyIdDWQddbsCDdk779T1w+4bxKOZAUdW2FixYJF0R5HGLy8/EJANJUleYGP0RH3v6IEg7MGq+oJ1bBawLneG5oy6njR9MbqpqIAgzR6T4TUnLViCRpF9NzjwknibUq+p6feLNFXz+59Lx4TjIcGyExj/APkTSk7ABZTpC6RsCNzve5N+9YvfJ1elpYwRRpiysPdWsAn1G+E+04063BYLXIwn4yWYrlwklDvOzEICT4QQp1Hbf0sYoyqSLrZirFnLEKK8gKFk/i+eB4JAsaoLAUAKbs0Nup36eeO8k7E9TV7458mWU074NdEY7R9eRbmlWQAaiCDY0+IEe1bfaMUyZZAu48qAO5q73Ndb3Pvjzj/GEymWkzD3ojWzXUmwABv5kgfbjOcP4/mJJY1nyckSypqjkVxKlVdOVUCM17nfbBj16fZ4Xv8AwZ6YuXtcjHiAEekg0B5A0P4AEbkm/bFHEMguZWNjqRkYshA3V6IVhe2x33FHoRvg/OTqkbM9BUBYsfqgbnf02xjsn2qKBcy+WkTKzMFWYyKWAY0rPHVqp9dR2rbfHXF95jtfqX3vp63MlGWPJX+L9X62H3/sSltTMGOoMe6KsS8wgbmgTtgV+y66NPMpQF6KA1pFyx3gb01uV/bjQavtwo4Lxj4mTMR6NHIm5d3euhd9Nvlv88YRlk5vg6Go8FA7PqinvEk1ZrcfSSsQCSTuZT1O1DFXC+BrcMis2kEuwIZS/cj5YKtZAXSHokEN5DcAzs1xb4yAy6NHfdCurVeliLvSOvpWAO13H5sihlGVEsCAan5ypTM2mtGgk7kb+/tjVSm3o/y9euSaS36Gnx5gDg88siFp4BA17KJRJa0O9qCivMV7YG4hxnlZzK5UR38QJDr1Vo5aFq06e9dV1FY51DekaXsN+nyx1hPwnjfPzGag5en4courVevWpPTSNNVXU37Yb5bKnMPyxYRa5re2x5YP4zDr6A+4waHq09Rxp79CmR7bSoZmonSgLEeVmunpvirMxzxU0qFVO12DXpq02Fv1v/MXscpko4hUaKg86FX8/XrjvQGUhgCGsEHoQdqI+WOmOFJGTzQuq29et7MrG1gH1GO+WSDXkMZvifZubKuJVbutMwVb6LzQya2LHmdxNtgV3G94HTLZ0qH1sW0sBuAACYNVrrpiQs2k3tqXoMZvBT/UinPbY1rRG/li7Kg3t+3pjOwZTNnQGkdd1uiq93RJZ899WgHc9NvPFrR59FQaix1oT3kutEPMFbWNXN6dNttxULDrelNWTLJoVs1Gadao36iv44FysNkMR06fP1wgbhmaPLeQySMFiLgSKpZwuY5i3sKDPH7fOsew5LOgg6pAzRgMWdNIcCe7UEnq8ekjyAvoQfa7N2TumnLoeVklrdmqwl7S/g/zv3cBz/GVLIxdFVWKoGQnwQel77TEb1ZF+WB+e75eJpNVmSetdatAmYR7jY9wLRHUUbPXHdJ7ExW4zj7QQx6Im1hgIx4SfGAAfle32jy3wTw/jaTSmNVfZQ2o6QCDpqhq1Hxdao6W32xRBwGB9ErKxeka9bfV3UVdadW9dCcE5rhcZZpdOpypFM5C76AaG4XwLuB5YpWTJpIzmR7PZuIoqTIlumsqxBKR6QRtEAbXV3SCbItvTQ8Ny8wg0zsWlskk10ul6bA6QCa2snEykLqpV2DMFBAFlh1BOo7m6P7d8HZdAUFDcevrjxf6pj08ccnT2PK2+AJiwFHYemOgxKsST5Yrck7HyPpi7Jwg3Yx5DpI9VWD49iY9B6/bghkQWCpB9SMUBQu46/LDTTQbi7tUszZaRYoo5pKA5MnhdbGodRvXS/OsZPgnBZUzcLZXL5vKZZVb4hJ3BRrHcCJrYk357dPLz35k3JoWRV106YksuoVQxssuiOmPXn5+73dPqZKMm7Yu41kefl5obrmRsl+mpSLxh81ks1mMjFw45WSNwI45JiU5IjjK95WDEsSFG1eZx9DA9se6R6YMeXRx8S5Q1HMS0K9MZDK8/JZjNn4WadJ5ebG8Ok0StFWBYFaPnvtjYaRfTHukemFGdX1sNNmf7D8Nky2UVJgFdmd2UGwpdidNjrQrcbYq/wDUbIyT8PmjiQu7aKVepqVCf2AnGl0j0xXsDW1f+MVGft6+vImqjpOovCPkP8sZHtZwH4vP5HXEzwKsvNIJULady2Ugi2A6HGwoe2ObHkLxMJOL1L3/AHHKnszG9luDHKZjP6Y5I8uXiKEElmjVX16S2okgnz+WNbP2OZmBimjEXxIzKhkMhP8A8cRFSWYhgT3wa28ugItCgdawd2ezYWoGUA23LJ6FbJ0j0IH1fQbdDXRizXOyZwbxUum/y/jzYqPYiQgg5gbtIR3D3DIIvpV7981WjYq7E1rYbjHuc7DBiwim5NsWJjWtjmIpV8+qqhUehIPQVhx2gzZj5caadcl2xFlVFWQOgNkAX63Ro4Typr7sjO4vpdL9oUAEfPbGs+0aXRnDBaTk6v5v9vuLeCZAi3ZlK2NKLYjFKF1hSTTPWomz16nclwF7uwr2xwEGrYVt9mDYoDWoAY4pzt2zZvZ0cplEiZpWJb287J6da6mvL36YIycokAkHQ+H2F1/thLx3POs5jVtgkRWPlhuazSOHW61bKFNggLdnbEg4w7SRxpEgsgOSGpDWYLDpV/RKPz/lfsdgwUlknu+nwPM7RPU6XQ0V45kk0gnc0LoCzt6AdTjI5HtNLy4NcYd35YYqjAWyxaxvWllMhsex7ux0ueGZlpxIkqBQVBGnUO65kWr6hhoux+MPSz6epM5nFo4h7UZdqoub2Hd2JGmwD0JGpenXUtWSMBZ/iS5hEdVZQGYU1XY0ehNelHcGwQMN8jwWGFi6KdRuyWJ3YgsaJ6tpWz1NDCrivDkhChAe8SSWYsSQsajck9FUD7MTK63KjVjLMKOREW06VCkhjQYFaq/WyCL9Me5eT6B2Ch17xVNWvYDwk7+d7b1tjtzUEZokjl1VA2SoHXbz/RePeHyh2kJVgWokHTVbr5E3upu/bGy/Scsv7lePr0j3JZXQxPLRLAB0GwaO22kepwTFasQCBq6WPPzws4YSr0Zo6s/RB9RG+wsmxXSgMNZUsV+j2OMO1Ye8jXXoXglStF7wg+QJxWY9IAG389TgZc4UUqQbH8jBMIOkarsmzePmc2BQTbR6uHO5NRQJmwaqumA0wwzklVXX19sL1/3xzwbaO1KjifMIgt2VQTQLEAX6b+eLMfOP/UPMRZjMjKyl9EUDv3EZ/p3BWIEICRQtt/XGu7HcU+JycMp8RXS/94vdb9oJxvLC4wUvH0hKdyaGeYzUaVrdEvpqYLfys46gnVxaMrD1Ugj9Ixhu38ZbP8OAgTME876Fyqq/cXqWBArxbjyxrOAQ6IQDlkyps3FGVZRv1tVANij0wpY0oKXj/Pz6DUrbQRPnokankjU1dM4B+dE4vRwwBBBB6EGwftx874/CX4ywXKRZs/Bj6ORlVV+lHfBZWFjpVX3jhx/6YxhMlYNXLIWStom1UYxv0FfbZxc8VQUr8PuSpe1RqnnUME1LqIsAneh511OOq6YyfEnH/vOV36ZeW/04b9rZnTJZh4yQ4hcqR1HdO4+XXE93+leP8hq59wxjzCElFdCw6qCCw+Yuxi1gPPGE4TwfIJluHzErFL3CkiUryysveRm0kuCSQR9mNrIS21UNuvzxeXU2t3ttv7hQUYp0jgzpq0al1kXp1DVW+9eYwHMg6dd/0EdPtx8zzPGo/iTn7cuuaCikfR8GqmNqYLo3stV4+upAvXre94rJHuqvqTG5cbAmTgu21MW23Zixrfaybr2vBpoHqAdup9SANvmQPmcWjLbdAB64WZvhEk8ikUqjTZIa+7MkgqwLNxgelMDZqsY6lJ3dI0d9d2NI4STt/NYYsdKV5kGhjJL2cnUqBmHZ1Xa5JaDGJ013qNG3DV517Ysy/Z/NIQ3xBJ5gdyZHJZQI10EEUw0oR5WWvy37uzdhc5Kb4OLN2laXFcmqUV/v7nHt4ozc2gAgWSyqPzmA/Zd/ZgJeK7kFQKLEb9Y1D979ZK+0Y9+Mdtjy5ZIxdMaXiYWjPOLDKur6PpdXIxFH5Vfyx1HxRTI6gqVRSbBs90gNY8gLA998PSxd7EPwl7S/g/zv3cGcOzxkNMoVlHfF9GJND5EC/wBGA+0v4P8AO/dxE1SNcclLdDGAfQr1HcHTr4R098U8MaU/fEA28RoMTfmBYrz8vlgnJfe0/sL/AKRgHKZJ1k1MoAFgBXNBfUgjvH9gxceDKd6k0V5xlSQu8qkruEZd1FdF7wF/0jvhxgPPysCFU+IHuhCxNdT4gANx1xdlpAUBvYCjtW42Ox3HTpgfCFDaTXr8kmfSwPkdj7jBDEDqTXl0wLK6llB+322NYszPQj0Hl6f/ALWPB7e13j0nf2bncuIuwcK5YtJPpe2DsnIPC25/nzxXm6AN9Nz69MeVSStdT0ouSlTFGV4fHG8siLTykGRrJLFRQ6nahtQoY84dwyKAOIl0h3MjCyQXbxEAk6b9BQ9sKcjx8vZ7kliPTHGKKtKxpTIX0sQOuykaTtuMEx9qYFVmKO1PpXatR73S/Pu9P6Seu20oZCtUQ2fhUck0UzJqlh1ctrbu6xTbA0bHqDgoj3xJOMUmbk0KBAWAN3q0xhjYoae8Ste14X8M7TBuSkqqZZmoxqN4mB0srknvMGDk1tSnrVtmlNq64/6GpFqcNi5/xOj6Yx8svZ8GoNp03p6i7q8ecP4bHlwywoVEjmRu8SNbVqbvE1ddBQx3F2gQqXMLBVjaUta7RqxCmg19/SxA9BvWOl7QRgoOW2p30UCCPvyxWN++NTX3eigk4b7zihKUaPJuFRmZZ2T6VFKK1nZW3I03Rv1Ix0jg90+4o+n29cPCoOx33wLmsoO6QPP/ADxnHJezKZmcn2TycMgljgVXBtTbEKT10qWKp+aBhvMoYFD9YEGiQaO2xG4+zBq5Y9D18vTEGTNj9uKllb5YJITx8GhGX+F5Y+H06NFnwel3d+93hjBlQgCp4VWluz3QNhZ3O3ri74RsErGqAWwG+xJrf2wa9ToUvZVnUG43H/n7MdO1WF8X+Xuff2xzzSdl6fjfwH++PVWhQx6fY/6bb15eDz8/a9W0CKtfz1xH6H5Y9x4/Q/LHuo4SMgNWOhsex9cVNlIyN0Xwlen1T1Hyxzn0ZlpRfeFi61Le4323H6cBfBEAdwFTIWMQIoDRQH4p3Goj1PnikveZze9abGCZZAKCgb39vS/niHLIRWkUBpqvqmrHy2GF65MiTVyhpVVCgaSAV1GgSQV7zVYHkMeLk5fpbomRQCQehsjz9Fb/AA+uHXvJ1P8A1GixAEkAAt1Pma6XhP2l/B/nfu4M4ZlWQtY2FIm93Gtlb9PER9mA+0v4P8793Gc+DbE7rahpkj9Gn9hf9IxM7KyxuyLqcKSq/jMAaH2nEyX3tP7C/wCkYp40jGCTQ7xsFJDJp1AgWB3lYb1XTB0K6mJ+60wwc4y/GMNJ0lOUY5DFI0kYdECse5XLbvA1ZJKjBSdtqE2nLqQpn7qykuDHKV1yAoAiMbOqzXTy2I4fxzMxmGHS8zuitrlsOWeJ3J7kYQRoyhTdHf1qw8n2tlWKQxZIoNEmYAbWNWzmUHbZzPtXmGsYi34l6VzQ74JmmzEKSMmksCaDBtgxFhl2INWD6Vh0IKI32da+Rq/0bYD4Zm5ZwQUCyrK6bE6ToPiBIuiPbBUTMR7oWUb/AFgSpHvuNseR2zH3dvoy8MXqVeJSqlGF4smcEWVO52OCBErLfhJ32xzHlgu+rzOx6HHk6G1Z6neRvcXpPEok1bGNdbmtgDqr7e6f2Y9TisAIQHvB9NEfX0ayPnp3vCrL5qQoZJcnIXlkWNolEoAQ0VdrBUjSVsgCjqUnY4ZvFra/hyNUsgJLsAF0lDKe7tqoUt1RBsY1WG3v+SZ5di2PikUlBW7zoHC9G0GqNdfPHSRoDe9+wFg/p2wsy+e0sJfgysjER2dQIiqPeindIutwAeWe8aFvXdbvWQP2f5YmWGS/SmCzQWza+pxJJX/2ry/3x1AhoUVPptX2e2K5IwTs9+ws/wAcRYx+MB7Ei8T3M9N0/oPvcfRhkb+uxx7KwFXQ/wDzFEgoE6rryv8A3vFOZz4jTWA23kQTflt6/IbnyvGuPs83sla/BhPNHx3/ACGqurcH7RiBD6mvswjPGAnJvUFmYqCBapRq2vcAsQvTYkXW+Bou0MMiq2prYR2gWiOY0S9T3Tp5q6qvHXH+nTVV5GL7S30HrZqrXxG9vSv52wPmMlzSGkJ26AGtiCDdddiR59fUCh8nxrLsEKMak2U6H33UAkle6CXUAmgScRe0ETQSTxh3WOPmadDIzKV1LQcL4gNj0x6eDskMb1PdnM5zYreDNJzzGsutpG0EFaCGWxp1yMngoVy1oY7hGdZ1MnMVQ8ZIXlAVoIkHmSuo2TfyG25cfaiEk2HAESSFtOqtZA0aVttQsXtQse+CF7QQG+823noemsoAFOmnNyoKF+LHVt4i38AeZ8wDMqpJvMrK4MZHKqEOEDMabZ6BWrv1wNL8fp1WS2gArUVA8lyW6Xq5gUVenfpW+Cl7TwFb72qidBUg7XtvsGoatJN1g/LcQjl5ioSTGaYFStHceYFjuncbbYez6idpcCPKLnVI++UZGPf5RJQ5hi3Mrp9Fp0COt7v0w14AMwEIzDFm7tEhAd4oy47gA2k1jp/thniYEhNkvEvExMUIl4SdpT97/O/dw7wk7S/g/wA793Ey4KjyNMl97T+wv+kYvxkgc5zV0czk/RCqWjezkGrChabfr064P4dDmEzTa2kdNFaiaj1VH0WyDZ1eQIIa9QK0JiaHWZzCxqWY0o+Z6mgABuSSQAB1OKo+IIep0EX3X7rbdTRO4o9RthNn+LRyVE9KrtcZV7mLROGDLDoLFdUZN97ZdxRwuz+Wy0rI3OlZmKsDpL8wKdTafotzUhtV2W/DsRgbBI1TyJJp0uLPeXS+5HQkUbIxWudiR1RSrF2IADWdS2XPzF7km7IxmU5ERE/LcuYebvudUmtRbCK0La38wotqG5wXw/M5WFxTuWVdJLKwARuSqFqiCqKVAp2B73XcjPJCORaZIpNxdo1kbKQdgK6+2BWzSqaCgj+dsAw8Xy8q6hKgBJUW2gkhQxAsC6Ug4VZ8xO6kNBMjqVVS+vSzG9YVFJa0BoiiKO4skcb7D7Wz2+4+8b2o0Gh9gCQB0urHtsd8X6232Wj13P8AI+WM3LDntdahpZiRpYDSoEu2oxmrLReXRW+1jkoMyJWaSRWj00FG1mko9Ntw363tt0LsuLwJtrqHww1Vmz6/+MXYyGYyubg5jg8x5mDNyg16wsoC2VYKB9EuogClN1e7J8lmWIV2UxgqSb3cBoSRWnbwSef1/bG8UoqkhUPKHpj3GaXh2cRAscii21MSRsW7z13Ompmr5L6mm3DUmGsykG3JUA3S+Q8I/kYpMVBRgX0x23ljiaXQpZqCgWTfQD7MAHjcNFuYulep71Albq9PWvL3HrgpIQN2jzUUbQiWNWjfWjsWIEcbKASQNiCSoPShvhFw3PZULRyrpJpJ0CQsF5LMYwSXFMfhgSaq6BJvfWmOPMJbRhlYEVIhFqeoKst0a8xvtjo8Pj1a+VHq371C+9q1b156mv5n1wnG2WpKjNwz5VFD/DTryyzm31bRrGzufpjzFQhNms2BQPXBEedywUwrl5qdeSq2PpEidoyFJl202TbFSR6nbDHiMUEMQ1QIUU2qKgPe0knSKq9IP2DAPMyiKAcv9+c6wyWwYyqTzARezyr69QRsLCqguwCPMZJ6XkvU0hYFWYXzDDIXbvgrbzDZboA9AKxojwODSF0bDp33sbxmwdVg3EhvqK+eAoc9k5HAVYiVKlX093W1KArafEOWoPoQo6isFDjsRDFSWCJrNA9DVVYFk2D8iD54aoG2eR9nsupsRncUe+5u+pNtuf6R398EZThkUPMMa6S+7d5jZ7x8ya8R2FdcUvxqJQdZKMotkIOsX5aQDZ+V9R6jHp4zCRWtbOwBsGzt00+vdvpe3XbD2JbdDLEwtXjcB6SL9X121qWUkadgVUm/QXjmLj0LIr6wAwsA2G2UNRFbGjfv5XgsBpiYVZzj0UaaybUOUOnyZQSwNgdAD7+Qs7YEPa2HSjU1SC1NrR7wU97VpFEi7O10d9sFoKZoMJO0v4P8793EzXaWKNdRWTq4ICksOWzhtuv4NztuQprfbAvFM6JkjdQQLdabqCrBWB8tiD54UmqKjyWZPj9Rp9H9UfW9h/Rxd90H9X/i/wCuJiYjUy9KAXzEBNnLKTvR1dNRtq27t+ddd7649kzMDXeWXf8ApexBrbawSDXW98eYmC2PSi9+JxmwYFNhQd/JDaDw9ATYGBYpYFYsMuNwBRawAt1tp36+foPTHuJgti0oo4oFnjWNVCICSw8RYlaG+xFGj57hfTFawgaCABIsryM+4DF9eoUGBUd/YWdlUG6x5iYVjoefdB/V/wCL/rifdB/V/wCL/riYmHqYtKJ90H9X/i/64n3Qf1f+L/riYmDUw0on3Qf1f+L/AK4n3Qf1f+L/AK4mJg1MNKKszxoujKFZCwIDKw1KSOotCLHXcHCrLQxJrHLvWoX6gql0hhUe7AfWNnExMFtj0oZcP4oIY1jCWF6bhfP0VAP2YI+6D+r/AMX/AFxMTBqYtKBs/wASjmQpJESp9JCpGxGzKAw2JGx8zigzQERryDUZtfpXu7U7nq+6qaa/CPTExMFsdIrh+HStMBFMGH0z9QbHzF7kHYnc2cWLLAA4EJp0CMOa/hAAFfimlG4o7DfExMKwo4jaBSSIGsiiTM5vYDeybJoWepxVLFCSpWN1Km9pWOqm1aTqB7urvUPOz13xMTBYUetHl7sQsN11ATPTBUdApHpTm6q/O8dsuWJVvh908J5jbdwJ/pUD/wA48xMFhRbJNCysphJVpOaw5r7uepPt/R8Ptilo8sQQYHNqVNzybhm1MDvvZ6+o26bYmJgsKO5zA+oNASGbUfpWHetydxRomR7F0QxFVtijO5tFRESMqqlju5YksQSSzWTuSdziYmBvYaW5/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48" name="AutoShape 4" descr="data:image/jpeg;base64,/9j/4AAQSkZJRgABAQAAAQABAAD/2wCEAAkGBxQSEhUUExQVFhUXGCAbGBgYGR8cGBgXHBgYHhobHxogHCggGh8lHhgcIjEhJSkrLi4uHx8zODMtNygtLisBCgoKDg0OGxAQGywkICQtLSwtNCwvNCw0LCwsNCwsLCwsLCwwLCwsLywsLCw0LC8sLDQsLDQsLCwsLDQsLCwsLP/AABEIANUA7QMBIgACEQEDEQH/xAAbAAACAwEBAQAAAAAAAAAAAAAEBQADBgIBB//EAEcQAAICAAQDBgIDDAoBBQEBAAECAxEABBIhBRMxBiIyQVFhFHEjQoEWM0NSU4KRkqHC0fBiY3JzorGywcPi4QcVJNLxgzT/xAAaAQADAQEBAQAAAAAAAAAAAAAAAQIDBAUG/8QAMREAAgIBAwEFBwMFAQAAAAAAAAECEQMSITFBBBNRwfAiYXGBkaGxMtHhBTNCUvEj/9oADAMBAAIRAxEAPwD65kMlGYo7jTwL9Ufij2xf8DF+Tj/VH8MJ8vxzRPl8toBDxIdWrcFo52Hd07isu29+Y2xocedK73LBvgYvycf6o/hifAxfk4/1R/DHHF82YYJZVUMY0Z9JOkHSpNaqNdPQ4zcXbbVmOTylrVWrm76Tmjl706PFrF1fTzvAlJ8Aaf4GL8nH+qP4YnwMX5OP9UfwwThL2k422VCkRrICsjEayrARpqsDQbX1YkV3epYDCVsATtXlXCJ8NH3zfhjRl2FjVak71pHQWbJoVhYvC56hd7KGZtS8vS4iAkEZfl0STSEgACybFDZjwztbzDLqhrl0O4+os1oCBqCgAmQaST3hZ2xxB2xRiTocKApKsFD3IAUoiQrvqXqRXmfTRakqoQ045koxl5iI0BEbUQo9D7YO+Bi/Jx/qj+GEsnG481lszyw40x33qFhlJBADE1sdyB59aONFjLdSZq/7a+L8gb4GL8nH+qP4YnwMX5OP9UfwwTiYdszBvgYvycf6o/hifAxfk4/1R/DBOJgtgB5jIx6WqNbo1SKTdeQIon54ynBOH5lmAlsDx20KAgd36I90Biba3FeHpTDG3xy3UYak0JiLstkAMtHzo/paGvWpLa9I1btfnfh7vpht8DF+Tj/VH8ME4mE5NjBvgYvycf6o/hijO8JjkTSFVDakMFW7Vgw8twaoj0JwwxMKxxdO0KctlgJDG6RN3QysIwvmQQRZ9tx6+25vwMX5OP8AVH8MUTty5g7DuOFj1fiNqarHoxYC/UD12LzT6UYkkUpNqLYUDuBRs+1HCTZpkXD8V/0r+Bi/Jx/qj+GMlxvKZj4hhCjcravooiobSKAJW+WTeo+IEHcAjF3BeI5locq7SO5mzR1ho1DRwGKVkjfSgAYUmpqHeJANYV9kuNcQlkiXMa9Ahk5hMQTXIwWSP6orQjhDVWwawaxtFNMxY+4VwpkzMgmHMXSNDaCEPrsDywfmL+zD34GL8nH+qP4Yw/CONZ5+HMzGU5lzEiMYRaPJFEZH0hFVghLtRXbTps4uz3Hc2WyBQSRiSMGZBEG+l5+WRlIK2KVpuhXYFtwtFNNsDZfAxfk4/wBUfwxPgYvycf6o/hjE5zjHEFzhhVZDGJxFq5S1pmYSLLdeGGNWQ+pYXZw/4DnJXzGZWR2pZGCKQoAQFaIqMMfPcubwnFrqAdnYUXSqQxs7HawAoA6sTV0PQdbHzCTjeQEKRjYsS5ZgoWySD0HQC6A3oVueuHgfXmit7RRg16tIWG58qCbD+kfbC7tb+C/O/dwsbuRtk9mKj835fYNy7VyCI9R5J3AXUK5fmxFDfpgz4lvyUn6U/wDvhFDxgrmstl9KU0Kmye/TJMxIH4oMCA+7ruK3b8fzrQZaeZApaOJ3Aa9JKqTRretsNrcxO/ii2oclzWzA6K3ANePfYjAwpS7tliKbUGqO/Atteu78QvrWEP3WuM2YAkdGbSSD3ieaI9HX75o+m/sDp9bBnartCcu4jBhpktg5oopbSZG7w7gsbefeNgLu9LugH3xLfkpP0p/98UzgOQXy5Yr0LCM1fWrfbpjN5btk7ZeSZowOW8QKLuyCSQKytvswWnvalYGvW3L9shVkK+oKUpgNStCjiuuvcmyOgKne8LS10A0mTywCLaKrFV1AKOoGw222PT08serk4yCDGlHY90bjpR23FbYzeZ7ahQRyqk0uVBbunRDzPEF2FbH098Lj2ujMs4dZLVyFCzMq6VBFgghaJjY34t1ABvZOMi4pPl8Gr4zAq5afSqrcZugBdLQuuu2GeFcXD45ogSZSsiA0ZZDswuvF74aYje9y5OOhRXi/L9iYmJiYZkTExMTABMct1GOsct1GBAzrExMTABMTExMAFOby4kRka6YVt1HuPQjqDgVY8yOrwv8AmMn23rb/ACwVm8wsaPI5pUUsx60qgk7eewwDku0OXlZlSQd1Y3JOwqUEx7nayB064NN7lxyNKi+DOtrCSRlGN6TqDIxG5AIN3W+4Hn6YKl6H5Yz3FeKxzHlxPGwWyXBJIZTVJpZSWG9kN3ennitc1KsYAzUb9Qp0izvR1HUSQoO5G9CzeMu9SlpZtPEnHVw/Df69fv8AE1GJhFBxmULqkiDDY6kYDr6q5FG9up/2wQOJyE7QfZzF1V8unl64pTi+pk8bXh9UNcA57NNqEUf3xhd9RGnm5/yA8z7AkCvxvfQInEpsgNWjSOrl1sBRYvqdxtgbjXCpDlJRHI3Obvl1LjUQOlRnXpA6IpBNDfck0t+ClFQ3l8l5/D8/UdZPKrGulfmSdyzebE+ZPrhJ2t/Bfnfu4H7AylYmy7CNDEdoxKJJgrblpVBPLYtqOkGvlVYI7W/gvzv3caRVSoxk3LdjHhOdRlWNWt0RdQo7WoryrfB7MBXuaHzon/bGdbgImCvqrVGlArYBCUD4hY3O22174Gi7KvqkubSDYXShGxg5e/f2CsSVUdB5m9hpCs1U0oRSzGlUEknoABZOKI+IRtIYg68wDUU+sB3fL89f1h64T8Q7Oc5UUuAFiaMjl7HUjr3QX7o79lTd6V3FXjnivZ6SUThJ+Wk1Ery7IYLGviDqdNRjuitz1I2wkl4hZonahZ6Y6xmYezZLMzuLMpcAKTXecqxtt3pgL2oBR5WeJOypIIM2xDC+WdXeVhd8zZm1W5+tQ8OCl4hZqcA8N8c/97/xRYq4XwwQNIQbDm6C0B35GHn5K6r8kHyHfDj35/73/iiwmjSD2l8PNDDGMftlJ8a2WWOFguZSEqJTzyrRo5mEemii69zfRTjY6vnjLy9jI2zRnM01GdcwYwIwvNRFVTr0cyqUWuqjv64ca6mYPne2ciLNmBAhycE/JkcyESnSwSR1j0VpVzVFrIBPoMH53i+ZXPR5ZY4CkiNIHMjhgkbRK9qIyNVybb1t1GKsz2NjkaQc2YQSyiWTLDTynkBBO5XWAzKGKhgCb9ThvLw1WzMeZJbXHG8YXbSRI0bE+tjlj9Jw3pARcO7XvLnXywijUJK0bK0unMBVUkTcplAeNiKGkk0QfWhI+3rczLo8IGueWGc6jUJSblRnpvrYjb388NPuUUzpM807rHKZo4m0FUkYMNn08zSNTUhbSNtqAwPnuwsEhzhLzA5woW0kDlNGQwaPbuksAxJvcDFewAJn+3MkeSy2ZXLh2mDSmNX3XKorO0oJG50aO7tu9Xg7j/az4bNZWPQGhlXU8ur72pdI1aq3XVKlnyBvF+a7IZaRozKhkSODkRxnwIm2o0KNsAoPsoxUOx8WmKN3lkVMq+V71W0b6NyQPENAoj59cC0AyuXta/wQzCQhpnneCKHVQd1nkjHerbuxlz6UcPeBcTXNZeGdPDKiuPaxuPsO2EeT7DwJFloXaWWPLtI4Dkd+SVmOtiAN11tVV1N3hv2f4OmTi5MWrlh3ZAeiB2LaB/RBJr2xL01sA0xMchvY4VZ7jQUlI11uPFZ0ovsWo7+wBO48t8ZtpK2XCLk6R32kcGB4zuZlMSi6JLqQf0Cz9mMhL2JyzNTtIWO7MGAJP0u3h6VKVC+QVPSy/wAtGbMsrFnN1fhQMbpRW3kL86xXIe+fnjjyZ5SlUXSOmMYxXv8AEAj7MQAr9JLte1oNmA2oJsB5DoMcw9m4Y5I5FaUmHcDukE8kQi+5fhF7Eb35bYOkk3P87YpmzGlGJJ0gEn2AG/8AliE53yJxVBmdcyLpXY6gbq+jA/7Y7fh8hBqQ225NkUdIUDbyBtq9awPwniccighhR8JO2obbrfiFmrG13g9s4gNF1G17sBt69em3XBiyyxOq4/j9jPNijkXPr0xdNLLDJGxW1VyCx3+jkcAixv3RpN1uR7b6DLzr9W9HTcEFGHkQRait9/8AcYVcTlDRSKKYgAkDchbBuhv0sj1x7DJyGBLXGwJGmgpUiyQuyiuuqyx98englHLFpKn4ePr1scmRTxqLbtcX4er9MT9npMsmaCLOS0bSwRxckI1kku7PVzC4SOYNibuz0bdrfwX537uF/A+ec0ytlkbLRyu0czoqSJqW9aCyXLMzKTpTbe2s4YdrD96/O/dxdVMtO0NYMwseXWSRgqJEGZiaCqFBJJ8gBj3J8Thl08uRH1JzF0m7jJoMPa9rwBxXh7Zjh0kCEB5csUUsSFDNHQJIBNWfTCGPsnmonzXIeFUkgMcFltUTyPrkJ7pGkMzMoHqBQGIpMo0v3Q5X4f4n4iLkXXN1DRerT4uni2xa3GIBIYzKnMWPmldXeEX45H4vvjJQdiZkhlyxeB4XzGXmUBTGAI3i5yaO/VrCCO9uzNYXqeOE9iJ4izPJG7tlp4NVtdNyEy92u9Rwd4/jE9euHpj4gaxu0OVEixmeMO4UqpYWQ/g/W8vXFmZ4zl445JHmjWONtEjMwCo9gaSfI2w29xjHZnsdmTNG6mKguW7xmkpTlyC95fRy5rqlLEFTRFEYJ4l2SzE2pNcCxPm5J21K0moGNVjUx90HvEse9sVTr5GmPiBtgcBcN8c/97/xRYr7N5WWHKwxTsrSRoEZlJpguytuBRKgEjyJIs9T3wzxT/33/HHjNlw4l8PNB+JiYmAgmJiYmACYmJiYAJjluox1jluowIGdYmJhfmeMwoSpYlhsQiliD76Qawm0uSowlLaKsIz+ZEUTyHoilj9gvHzf4yWB5AwuKNtNKBbPyEkYihZBYvZPnprzvS5rNtO1tYjB7sZ6NX1nAPevyU7AdRfT2R7N1WObJlTlVWdUYOEavnny/LszSdqTYBj7rOqrTMT3rtq0DaxtdWAehFYrm7TP3fogtaSw13atC7gA6e61hQAdyduhBxpjiAnEa4c6fuGmXFiB+0XiAj8JYMS1BdLKu/dNeIE+gs+W5DSxy5dS7aFzCBQNW5LiwoJ2urGwF+eG7RBxpYAqeobcEe4O2A+OcISVAgbSEBKUoOh9NRuPIaNyB/lhxnG6qvuKSfxKOHcDg0nTI4U8vlkFaRYpjIiJaVp1ELpN2Ao8scx9jUZgxnl5Y0tGEoOGEcSBi1GzUd1QFsTQwol7Ooi8uXNxhpNAiV1GomMuF0qZO8wMkYBHQoPxjhp/7ECSHnrWxG67MSJgitb99laVa6bRoAMNyp2p/Yhxb6Gi4bk4soCEBGtlABI3KoqKoPWgqDY++C+FISrQuAOUQV2B7jWU62LG6/m3hJw3s0yZgzPOXGoEIVrosqrZ1GyFkAuh4Pc40GU//wBD/wB0t/ryV/vjTFPhp+vmZ6f1Rfhf0/hmI4BITxh9Wrd5KC5iEIGAYHVAkru5Ivdqr8UEXjUdrfwX537uFnBeDRnOPJy2V0ZjYnjkVGJehoUBgfpZDv8AjEG6FMO1TH6Oxv3tx0Ph/Rju5kqMRcuVzplRo+aIgYhpLroZaXXIKmVlABICFTZWyDq2ZcL4fPHnGLcx4+XXMd7XVUWypzL+q3iUkUx1nWRh3w771H/YX/SME4zcx0c7+2Jv7Y6xMQOjnf2x5Z9RjvCnh/BRFmJp9eozdQR4KoDSb7oKqoI8yoO2GKhpv7YyUzyJPO8bENzN1vuvSJsQdhfTUNxjRcZyjzQtHHKYXaqkAJK0QTQDDqBXXzxneVoklUktpYCz1NRR7n3OMc7qNrxOrszpy+HmjT5PMiVFdSKYX7j2I8iMXb+2M12VHKkljJsSsZR5d66ZR8l0fM6jhs3D5DmhNzm5YjK8kA6SxN6ydVE1Y8P24uElJWZZceiVLjoHG/bHu/tgbimS50Zj1FQStkdSodWIsEEWBV++KgfhssNbNIYogCx3Zyq1Zs7liPM9T1xV7WRGLk6RbmM/HHs8kan0ZgD+i8XxvqAKlSDuCNwR88YTIcOdJpJXlLmQC1o0Goajd72RtsKFDywS8DKVMTsoDhnjV2RZKvYld03okgd6qYEYwXaFe/B1Ps8eE9/s/wBjab+2ODdjphPD2gIvmwkehjPMFe4pWsegBv8AYOclxSKGOKMNJLoUKziNrJA3Y35k70LO+NVkg97MZdmyLp9N/wAFvaPjLZVVbSpUk6iSe6AOtKC25IF1QsXQxlMlxxG0jvapGJO2wZ9D7n/+yjb/AGw641mFzWlTCNCsG1SAFtSmxoXfTfmxINWK3sCx5CJbKxRqSdRIRQdR022w691d/wCiPQYwy5IS2N4Y5QjXiKk46wALICGNKqNb7yFLYGgvkeu+4HTDHI59ZlLJ0G24o3QJ29ro+hBHljpeHxb/AEUdsbbuL3j1s7b7+eOsvk0j8IoWW/OYkk313LHGblDfYSUi4X7Y9o4rlsA1f2VdedXtdXV4TZvJtLJGZHCaU3O2rVrU93cafCRddPfCULV2h6ug/RiPIH54rYkg9OmMrNFmXj087xQUadQeaY2sagwI+kK0QOg6jey5TMWP0mlLF99fDrQgDqQQgcN6k7X1F91T5ROq9yziPDjmJHJau4qr4tKlXZtVAizZWr8JUEY4h7NSNytU51IV37xBC67Fa9gxfqNwAADirhyTLMg1qYyW1gMCCCZSNgbvdPX5jcHVxZkKpJagPb+d8GTJKCqIRjq+IyjQ+v7Mc5WXTNKzEAKiAnyAuQ7+nXFUeeqi8bxhvCXAAYnoDuSpPkGA9Ou2JAHCZqRFLtqOhT9cpEq6fYawwxfZ00kmZzg4uXw81/Ii7FZAh0k7xVItMbNleSXVyhLO5Yl2JUHcA7kmzhr2ukrl2R9b93C/s3lpoZJUkhjiAA0mJn0MOZKuyM7KndRWFdA9Y77Sfg/zv3cetDA5e22cUslPSjU8O+9R/wBhf9IwTgbh33qP+wv+kYJxxPk3JiYmJhATExMTAAo4/lp5NKwkqKa2DlNLkAIxrxKLZtO9kKPkEkOqee+gkF+/0ceNJhHCPpJ/73/jjxz9qf8A5nR2fmXw80LOBwT/ABFSFDodm7o8MRR1UE3uxJB+SsdrAxoM7z+dDy9PKtudfi6DTX23+zcVuvys7wvLUTOHcPalRty0QiiQS1pfpuN8ENxlvLLy17lL/RqP+eFhywUd2jTNilJqqpJdV8fyw/iExSKRwVBVCQXNLYBrUfS+uMrHn554kWXYAksa0tIA1oCv1QBRPqR0A635uWSUnmkhdViIVQrw6jVsfP0v5Y5xOTNqVR4KhjWPfl/j+ft4eJSivrYkjRQCj3+sSevoAPnjnNq50aDXfBfp4BZI3B6mh60TWK+L5zkxGXbShBe/KPUNZ+xbP2YTz9o3SJtcdShHIP1OYkIkYHzAAPn1o4iMJS3QnJLZmkx4eowjj7TIzBAhLnoNQo28SWD5rco71b0cX8I4r8UutAVCsAQWHmkb70D9V6qxR9Rg7qS3ewnNdBnNIFVmPRQSfkBZwHNxiFYzIXFCMSFbGsIQKOm788WcUyRmTQJHj90rcFSCCCCCKb9IB8sJ8x2Qhct33Cm+6NJpjCsJN1Z7ijuk1e9YIKD/AFMbb6DxM5GdNSIdVhaYHUR1A33r2xwOIw0W5sWkdTrWgSLG9+Y3wpl7MRtKsgeQaZeboXSE1a0b09Yx+k44ynZKKMRhS1IkSbhe8ITKQSANyeab+QxWiFci1PwH0ediVwW5T0hOl2A7p09/odtuvv1wNleKQlzGrpqADABhRVtTDT+MAAegwk+4qFR4naoli3CnZY1jDbjrpUbdLxdlOy8aMrc2Vq0khgpspr097Tqq5DsD5D3xq1F4qvb4dTPVU+Nx2mejpfpY96A7431AFa33sEEeox6maSQHQ6tXXSwNdetHbphHw/srFHot3k5ZFalXYLByVGyjolG+t497McGlywl5hTdUVQpvuRqQLpEF7+h6dT5ZaI8p7l6nVGhU4phzcPNXnSpGiGwGIBdxdfmqQTfmy/0Ti2wP53wPlOBQZklZg2qNWA0sKeOVpT6WCCzWt0aUm+gMEU57lydY21z5Pr68bNCeMZR+6Z4nBYJRZSC7u6KteZLRuoHqrDAfBuJ5T4iSKCSIeBdCkD6XTKxGn8bQoPyX2wL9wOW0gAzCmDipCKcIFVrrciid7BZ3JBvCiLhCRyl1OZYh7STXHr1qZ1kJtBqsyybsCTt5VjukoHLCUlGSvb3uuv5H/EOL5UMf/kRDvOCNYvXCA0q9fqKQWHkMKOL5+OYIYnVwCwOk3XhwMnZLLShlK5hbDWWlBJZymtwQSVZtAuqWrFbnHWc4QmWC6C5sVbkEhVrSooAUNTe++PSwScsafQ4ZxjGe323/AAbnh33qP+wv+kYJwHwiXVDH6hFsfYMGY8ySabTOlO1aJiYCg4rE8hiVrcX5GjpNNRqjR610wbhFNNckxMTEwCJhHB98n/vf+OPDzCOD75P/AHv/ABx45e1/o+Z0YOX8PNF+A88xBG+2CJ5gos2bNADqT6DCvM55WI6gaSd/Kut+npjjx4pS3SLeSKdNkxMcQyhxamx/A1jjM5tIxbsFG/X2FnGri06a3LUk1aexdjlowSCQLF0fS+v6axWM2n4wHUb7bjr19MermkJKhlteovoKBv5UQbwqY7RbWANCQJ3ECjc7DbVQq/mAB9gwS+aQaRqW2oLv1vp/+48EqtVMCPWx57ftO2NceztrYyyW1UXTKJppCXCiumk1v79eu3pi+BCL3ssbPsdKgj9IvF2kY86fzvipZU46YpLz4/YiOJqWqTb8uf3OHlCgaqFkKCTQJJAA+ZJrHEGejetLq130P4raW/Qxo++BuIwvKHjB0WO69XpcWVatgdLKhq97IoabKubsipvTKQNqUrYAEbI3RheonV8x54WiFe06+G5pcuhoI8yjEhWBI6gHpRKn9qkfYcdagPMUcIZuzNtfNO6yL4boSGQkjveIa6Df2vxjVh7OLuWKE2poRgKumbmMFXUdIYd0i/U79MLTD/b7Dt+A4kcX6e+OZCSDv9n/AJwPBk1jjSOydCgChVgbDbehgqOOko+m+EqVCduzmGMj2+e+CIojqDq5RhsGFeEkWCDYI2Hl8qxwvp+j5Yuhjvzr098RKTuy47cB0eYzJ6NCR6mNh/lJv+zADx6TV3Xn6kmz8hZ6eWGsaUALwvz57+3nX6cdPZ9eR1W5wdsyezVqr6JeRdk02v1ws7S/g/zv3cOlFCsJe0v4P8793H0SgoQ0rocEeRrw9iI4yOuhf8hi3iXFGC6Y0LSMK6hQtg0bO53HkDXnWBYWYQAqLYRjSLq207C/KzjJR8L4hEgCBWdLAYyhr1AuTbix9KaIod2wPLGebCpr3mmObizSZ3h2mERgWyIdDWQddbsCDdk779T1w+4bxKOZAUdW2FixYJF0R5HGLy8/EJANJUleYGP0RH3v6IEg7MGq+oJ1bBawLneG5oy6njR9MbqpqIAgzR6T4TUnLViCRpF9NzjwknibUq+p6feLNFXz+59Lx4TjIcGyExj/APkTSk7ABZTpC6RsCNzve5N+9YvfJ1elpYwRRpiysPdWsAn1G+E+04063BYLXIwn4yWYrlwklDvOzEICT4QQp1Hbf0sYoyqSLrZirFnLEKK8gKFk/i+eB4JAsaoLAUAKbs0Nup36eeO8k7E9TV7458mWU074NdEY7R9eRbmlWQAaiCDY0+IEe1bfaMUyZZAu48qAO5q73Ndb3Pvjzj/GEymWkzD3ojWzXUmwABv5kgfbjOcP4/mJJY1nyckSypqjkVxKlVdOVUCM17nfbBj16fZ4Xv8AwZ6YuXtcjHiAEekg0B5A0P4AEbkm/bFHEMguZWNjqRkYshA3V6IVhe2x33FHoRvg/OTqkbM9BUBYsfqgbnf02xjsn2qKBcy+WkTKzMFWYyKWAY0rPHVqp9dR2rbfHXF95jtfqX3vp63MlGWPJX+L9X62H3/sSltTMGOoMe6KsS8wgbmgTtgV+y66NPMpQF6KA1pFyx3gb01uV/bjQavtwo4Lxj4mTMR6NHIm5d3euhd9Nvlv88YRlk5vg6Go8FA7PqinvEk1ZrcfSSsQCSTuZT1O1DFXC+BrcMis2kEuwIZS/cj5YKtZAXSHokEN5DcAzs1xb4yAy6NHfdCurVeliLvSOvpWAO13H5sihlGVEsCAan5ypTM2mtGgk7kb+/tjVSm3o/y9euSaS36Gnx5gDg88siFp4BA17KJRJa0O9qCivMV7YG4hxnlZzK5UR38QJDr1Vo5aFq06e9dV1FY51DekaXsN+nyx1hPwnjfPzGag5en4courVevWpPTSNNVXU37Yb5bKnMPyxYRa5re2x5YP4zDr6A+4waHq09Rxp79CmR7bSoZmonSgLEeVmunpvirMxzxU0qFVO12DXpq02Fv1v/MXscpko4hUaKg86FX8/XrjvQGUhgCGsEHoQdqI+WOmOFJGTzQuq29et7MrG1gH1GO+WSDXkMZvifZubKuJVbutMwVb6LzQya2LHmdxNtgV3G94HTLZ0qH1sW0sBuAACYNVrrpiQs2k3tqXoMZvBT/UinPbY1rRG/li7Kg3t+3pjOwZTNnQGkdd1uiq93RJZ899WgHc9NvPFrR59FQaix1oT3kutEPMFbWNXN6dNttxULDrelNWTLJoVs1Gadao36iv44FysNkMR06fP1wgbhmaPLeQySMFiLgSKpZwuY5i3sKDPH7fOsew5LOgg6pAzRgMWdNIcCe7UEnq8ekjyAvoQfa7N2TumnLoeVklrdmqwl7S/g/zv3cBz/GVLIxdFVWKoGQnwQel77TEb1ZF+WB+e75eJpNVmSetdatAmYR7jY9wLRHUUbPXHdJ7ExW4zj7QQx6Im1hgIx4SfGAAfle32jy3wTw/jaTSmNVfZQ2o6QCDpqhq1Hxdao6W32xRBwGB9ErKxeka9bfV3UVdadW9dCcE5rhcZZpdOpypFM5C76AaG4XwLuB5YpWTJpIzmR7PZuIoqTIlumsqxBKR6QRtEAbXV3SCbItvTQ8Ny8wg0zsWlskk10ul6bA6QCa2snEykLqpV2DMFBAFlh1BOo7m6P7d8HZdAUFDcevrjxf6pj08ccnT2PK2+AJiwFHYemOgxKsST5Yrck7HyPpi7Jwg3Yx5DpI9VWD49iY9B6/bghkQWCpB9SMUBQu46/LDTTQbi7tUszZaRYoo5pKA5MnhdbGodRvXS/OsZPgnBZUzcLZXL5vKZZVb4hJ3BRrHcCJrYk357dPLz35k3JoWRV106YksuoVQxssuiOmPXn5+73dPqZKMm7Yu41kefl5obrmRsl+mpSLxh81ks1mMjFw45WSNwI45JiU5IjjK95WDEsSFG1eZx9DA9se6R6YMeXRx8S5Q1HMS0K9MZDK8/JZjNn4WadJ5ebG8Ok0StFWBYFaPnvtjYaRfTHukemFGdX1sNNmf7D8Nky2UVJgFdmd2UGwpdidNjrQrcbYq/wDUbIyT8PmjiQu7aKVepqVCf2AnGl0j0xXsDW1f+MVGft6+vImqjpOovCPkP8sZHtZwH4vP5HXEzwKsvNIJULady2Ugi2A6HGwoe2ObHkLxMJOL1L3/AHHKnszG9luDHKZjP6Y5I8uXiKEElmjVX16S2okgnz+WNbP2OZmBimjEXxIzKhkMhP8A8cRFSWYhgT3wa28ugItCgdawd2ezYWoGUA23LJ6FbJ0j0IH1fQbdDXRizXOyZwbxUum/y/jzYqPYiQgg5gbtIR3D3DIIvpV7981WjYq7E1rYbjHuc7DBiwim5NsWJjWtjmIpV8+qqhUehIPQVhx2gzZj5caadcl2xFlVFWQOgNkAX63Ro4Typr7sjO4vpdL9oUAEfPbGs+0aXRnDBaTk6v5v9vuLeCZAi3ZlK2NKLYjFKF1hSTTPWomz16nclwF7uwr2xwEGrYVt9mDYoDWoAY4pzt2zZvZ0cplEiZpWJb287J6da6mvL36YIycokAkHQ+H2F1/thLx3POs5jVtgkRWPlhuazSOHW61bKFNggLdnbEg4w7SRxpEgsgOSGpDWYLDpV/RKPz/lfsdgwUlknu+nwPM7RPU6XQ0V45kk0gnc0LoCzt6AdTjI5HtNLy4NcYd35YYqjAWyxaxvWllMhsex7ux0ueGZlpxIkqBQVBGnUO65kWr6hhoux+MPSz6epM5nFo4h7UZdqoub2Hd2JGmwD0JGpenXUtWSMBZ/iS5hEdVZQGYU1XY0ehNelHcGwQMN8jwWGFi6KdRuyWJ3YgsaJ6tpWz1NDCrivDkhChAe8SSWYsSQsajck9FUD7MTK63KjVjLMKOREW06VCkhjQYFaq/WyCL9Me5eT6B2Ch17xVNWvYDwk7+d7b1tjtzUEZokjl1VA2SoHXbz/RePeHyh2kJVgWokHTVbr5E3upu/bGy/Scsv7lePr0j3JZXQxPLRLAB0GwaO22kepwTFasQCBq6WPPzws4YSr0Zo6s/RB9RG+wsmxXSgMNZUsV+j2OMO1Ye8jXXoXglStF7wg+QJxWY9IAG389TgZc4UUqQbH8jBMIOkarsmzePmc2BQTbR6uHO5NRQJmwaqumA0wwzklVXX19sL1/3xzwbaO1KjifMIgt2VQTQLEAX6b+eLMfOP/UPMRZjMjKyl9EUDv3EZ/p3BWIEICRQtt/XGu7HcU+JycMp8RXS/94vdb9oJxvLC4wUvH0hKdyaGeYzUaVrdEvpqYLfys46gnVxaMrD1Ugj9Ixhu38ZbP8OAgTME876Fyqq/cXqWBArxbjyxrOAQ6IQDlkyps3FGVZRv1tVANij0wpY0oKXj/Pz6DUrbQRPnokankjU1dM4B+dE4vRwwBBBB6EGwftx874/CX4ywXKRZs/Bj6ORlVV+lHfBZWFjpVX3jhx/6YxhMlYNXLIWStom1UYxv0FfbZxc8VQUr8PuSpe1RqnnUME1LqIsAneh511OOq6YyfEnH/vOV36ZeW/04b9rZnTJZh4yQ4hcqR1HdO4+XXE93+leP8hq59wxjzCElFdCw6qCCw+Yuxi1gPPGE4TwfIJluHzErFL3CkiUryysveRm0kuCSQR9mNrIS21UNuvzxeXU2t3ttv7hQUYp0jgzpq0al1kXp1DVW+9eYwHMg6dd/0EdPtx8zzPGo/iTn7cuuaCikfR8GqmNqYLo3stV4+upAvXre94rJHuqvqTG5cbAmTgu21MW23Zixrfaybr2vBpoHqAdup9SANvmQPmcWjLbdAB64WZvhEk8ikUqjTZIa+7MkgqwLNxgelMDZqsY6lJ3dI0d9d2NI4STt/NYYsdKV5kGhjJL2cnUqBmHZ1Xa5JaDGJ013qNG3DV517Ysy/Z/NIQ3xBJ5gdyZHJZQI10EEUw0oR5WWvy37uzdhc5Kb4OLN2laXFcmqUV/v7nHt4ozc2gAgWSyqPzmA/Zd/ZgJeK7kFQKLEb9Y1D979ZK+0Y9+Mdtjy5ZIxdMaXiYWjPOLDKur6PpdXIxFH5Vfyx1HxRTI6gqVRSbBs90gNY8gLA998PSxd7EPwl7S/g/zv3cGcOzxkNMoVlHfF9GJND5EC/wBGA+0v4P8AO/dxE1SNcclLdDGAfQr1HcHTr4R098U8MaU/fEA28RoMTfmBYrz8vlgnJfe0/sL/AKRgHKZJ1k1MoAFgBXNBfUgjvH9gxceDKd6k0V5xlSQu8qkruEZd1FdF7wF/0jvhxgPPysCFU+IHuhCxNdT4gANx1xdlpAUBvYCjtW42Ox3HTpgfCFDaTXr8kmfSwPkdj7jBDEDqTXl0wLK6llB+322NYszPQj0Hl6f/ALWPB7e13j0nf2bncuIuwcK5YtJPpe2DsnIPC25/nzxXm6AN9Nz69MeVSStdT0ouSlTFGV4fHG8siLTykGRrJLFRQ6nahtQoY84dwyKAOIl0h3MjCyQXbxEAk6b9BQ9sKcjx8vZ7kliPTHGKKtKxpTIX0sQOuykaTtuMEx9qYFVmKO1PpXatR73S/Pu9P6Seu20oZCtUQ2fhUck0UzJqlh1ctrbu6xTbA0bHqDgoj3xJOMUmbk0KBAWAN3q0xhjYoae8Ste14X8M7TBuSkqqZZmoxqN4mB0srknvMGDk1tSnrVtmlNq64/6GpFqcNi5/xOj6Yx8svZ8GoNp03p6i7q8ecP4bHlwywoVEjmRu8SNbVqbvE1ddBQx3F2gQqXMLBVjaUta7RqxCmg19/SxA9BvWOl7QRgoOW2p30UCCPvyxWN++NTX3eigk4b7zihKUaPJuFRmZZ2T6VFKK1nZW3I03Rv1Ix0jg90+4o+n29cPCoOx33wLmsoO6QPP/ADxnHJezKZmcn2TycMgljgVXBtTbEKT10qWKp+aBhvMoYFD9YEGiQaO2xG4+zBq5Y9D18vTEGTNj9uKllb5YJITx8GhGX+F5Y+H06NFnwel3d+93hjBlQgCp4VWluz3QNhZ3O3ri74RsErGqAWwG+xJrf2wa9ToUvZVnUG43H/n7MdO1WF8X+Xuff2xzzSdl6fjfwH++PVWhQx6fY/6bb15eDz8/a9W0CKtfz1xH6H5Y9x4/Q/LHuo4SMgNWOhsex9cVNlIyN0Xwlen1T1Hyxzn0ZlpRfeFi61Le4323H6cBfBEAdwFTIWMQIoDRQH4p3Goj1PnikveZze9abGCZZAKCgb39vS/niHLIRWkUBpqvqmrHy2GF65MiTVyhpVVCgaSAV1GgSQV7zVYHkMeLk5fpbomRQCQehsjz9Fb/AA+uHXvJ1P8A1GixAEkAAt1Pma6XhP2l/B/nfu4M4ZlWQtY2FIm93Gtlb9PER9mA+0v4P8793Gc+DbE7rahpkj9Gn9hf9IxM7KyxuyLqcKSq/jMAaH2nEyX3tP7C/wCkYp40jGCTQ7xsFJDJp1AgWB3lYb1XTB0K6mJ+60wwc4y/GMNJ0lOUY5DFI0kYdECse5XLbvA1ZJKjBSdtqE2nLqQpn7qykuDHKV1yAoAiMbOqzXTy2I4fxzMxmGHS8zuitrlsOWeJ3J7kYQRoyhTdHf1qw8n2tlWKQxZIoNEmYAbWNWzmUHbZzPtXmGsYi34l6VzQ74JmmzEKSMmksCaDBtgxFhl2INWD6Vh0IKI32da+Rq/0bYD4Zm5ZwQUCyrK6bE6ToPiBIuiPbBUTMR7oWUb/AFgSpHvuNseR2zH3dvoy8MXqVeJSqlGF4smcEWVO52OCBErLfhJ32xzHlgu+rzOx6HHk6G1Z6neRvcXpPEok1bGNdbmtgDqr7e6f2Y9TisAIQHvB9NEfX0ayPnp3vCrL5qQoZJcnIXlkWNolEoAQ0VdrBUjSVsgCjqUnY4ZvFra/hyNUsgJLsAF0lDKe7tqoUt1RBsY1WG3v+SZ5di2PikUlBW7zoHC9G0GqNdfPHSRoDe9+wFg/p2wsy+e0sJfgysjER2dQIiqPeindIutwAeWe8aFvXdbvWQP2f5YmWGS/SmCzQWza+pxJJX/2ry/3x1AhoUVPptX2e2K5IwTs9+ws/wAcRYx+MB7Ei8T3M9N0/oPvcfRhkb+uxx7KwFXQ/wDzFEgoE6rryv8A3vFOZz4jTWA23kQTflt6/IbnyvGuPs83sla/BhPNHx3/ACGqurcH7RiBD6mvswjPGAnJvUFmYqCBapRq2vcAsQvTYkXW+Bou0MMiq2prYR2gWiOY0S9T3Tp5q6qvHXH+nTVV5GL7S30HrZqrXxG9vSv52wPmMlzSGkJ26AGtiCDdddiR59fUCh8nxrLsEKMak2U6H33UAkle6CXUAmgScRe0ETQSTxh3WOPmadDIzKV1LQcL4gNj0x6eDskMb1PdnM5zYreDNJzzGsutpG0EFaCGWxp1yMngoVy1oY7hGdZ1MnMVQ8ZIXlAVoIkHmSuo2TfyG25cfaiEk2HAESSFtOqtZA0aVttQsXtQse+CF7QQG+823noemsoAFOmnNyoKF+LHVt4i38AeZ8wDMqpJvMrK4MZHKqEOEDMabZ6BWrv1wNL8fp1WS2gArUVA8lyW6Xq5gUVenfpW+Cl7TwFb72qidBUg7XtvsGoatJN1g/LcQjl5ioSTGaYFStHceYFjuncbbYez6idpcCPKLnVI++UZGPf5RJQ5hi3Mrp9Fp0COt7v0w14AMwEIzDFm7tEhAd4oy47gA2k1jp/thniYEhNkvEvExMUIl4SdpT97/O/dw7wk7S/g/wA793Ey4KjyNMl97T+wv+kYvxkgc5zV0czk/RCqWjezkGrChabfr064P4dDmEzTa2kdNFaiaj1VH0WyDZ1eQIIa9QK0JiaHWZzCxqWY0o+Z6mgABuSSQAB1OKo+IIep0EX3X7rbdTRO4o9RthNn+LRyVE9KrtcZV7mLROGDLDoLFdUZN97ZdxRwuz+Wy0rI3OlZmKsDpL8wKdTafotzUhtV2W/DsRgbBI1TyJJp0uLPeXS+5HQkUbIxWudiR1RSrF2IADWdS2XPzF7km7IxmU5ERE/LcuYebvudUmtRbCK0La38wotqG5wXw/M5WFxTuWVdJLKwARuSqFqiCqKVAp2B73XcjPJCORaZIpNxdo1kbKQdgK6+2BWzSqaCgj+dsAw8Xy8q6hKgBJUW2gkhQxAsC6Ug4VZ8xO6kNBMjqVVS+vSzG9YVFJa0BoiiKO4skcb7D7Wz2+4+8b2o0Gh9gCQB0urHtsd8X6232Wj13P8AI+WM3LDntdahpZiRpYDSoEu2oxmrLReXRW+1jkoMyJWaSRWj00FG1mko9Ntw363tt0LsuLwJtrqHww1Vmz6/+MXYyGYyubg5jg8x5mDNyg16wsoC2VYKB9EuogClN1e7J8lmWIV2UxgqSb3cBoSRWnbwSef1/bG8UoqkhUPKHpj3GaXh2cRAscii21MSRsW7z13Ompmr5L6mm3DUmGsykG3JUA3S+Q8I/kYpMVBRgX0x23ljiaXQpZqCgWTfQD7MAHjcNFuYulep71Albq9PWvL3HrgpIQN2jzUUbQiWNWjfWjsWIEcbKASQNiCSoPShvhFw3PZULRyrpJpJ0CQsF5LMYwSXFMfhgSaq6BJvfWmOPMJbRhlYEVIhFqeoKst0a8xvtjo8Pj1a+VHq371C+9q1b156mv5n1wnG2WpKjNwz5VFD/DTryyzm31bRrGzufpjzFQhNms2BQPXBEedywUwrl5qdeSq2PpEidoyFJl202TbFSR6nbDHiMUEMQ1QIUU2qKgPe0knSKq9IP2DAPMyiKAcv9+c6wyWwYyqTzARezyr69QRsLCqguwCPMZJ6XkvU0hYFWYXzDDIXbvgrbzDZboA9AKxojwODSF0bDp33sbxmwdVg3EhvqK+eAoc9k5HAVYiVKlX093W1KArafEOWoPoQo6isFDjsRDFSWCJrNA9DVVYFk2D8iD54aoG2eR9nsupsRncUe+5u+pNtuf6R398EZThkUPMMa6S+7d5jZ7x8ya8R2FdcUvxqJQdZKMotkIOsX5aQDZ+V9R6jHp4zCRWtbOwBsGzt00+vdvpe3XbD2JbdDLEwtXjcB6SL9X121qWUkadgVUm/QXjmLj0LIr6wAwsA2G2UNRFbGjfv5XgsBpiYVZzj0UaaybUOUOnyZQSwNgdAD7+Qs7YEPa2HSjU1SC1NrR7wU97VpFEi7O10d9sFoKZoMJO0v4P8793EzXaWKNdRWTq4ICksOWzhtuv4NztuQprfbAvFM6JkjdQQLdabqCrBWB8tiD54UmqKjyWZPj9Rp9H9UfW9h/Rxd90H9X/i/wCuJiYjUy9KAXzEBNnLKTvR1dNRtq27t+ddd7649kzMDXeWXf8ApexBrbawSDXW98eYmC2PSi9+JxmwYFNhQd/JDaDw9ATYGBYpYFYsMuNwBRawAt1tp36+foPTHuJgti0oo4oFnjWNVCICSw8RYlaG+xFGj57hfTFawgaCABIsryM+4DF9eoUGBUd/YWdlUG6x5iYVjoefdB/V/wCL/rifdB/V/wCL/riYmHqYtKJ90H9X/i/64n3Qf1f+L/riYmDUw0on3Qf1f+L/AK4n3Qf1f+L/AK4mJg1MNKKszxoujKFZCwIDKw1KSOotCLHXcHCrLQxJrHLvWoX6gql0hhUe7AfWNnExMFtj0oZcP4oIY1jCWF6bhfP0VAP2YI+6D+r/AMX/AFxMTBqYtKBs/wASjmQpJESp9JCpGxGzKAw2JGx8zigzQERryDUZtfpXu7U7nq+6qaa/CPTExMFsdIrh+HStMBFMGH0z9QbHzF7kHYnc2cWLLAA4EJp0CMOa/hAAFfimlG4o7DfExMKwo4jaBSSIGsiiTM5vYDeybJoWepxVLFCSpWN1Km9pWOqm1aTqB7urvUPOz13xMTBYUetHl7sQsN11ATPTBUdApHpTm6q/O8dsuWJVvh908J5jbdwJ/pUD/wA48xMFhRbJNCysphJVpOaw5r7uepPt/R8Ptilo8sQQYHNqVNzybhm1MDvvZ6+o26bYmJgsKO5zA+oNASGbUfpWHetydxRomR7F0QxFVtijO5tFRESMqqlju5YksQSSzWTuSdziYmBvYaW5/9k="/>
          <p:cNvSpPr>
            <a:spLocks noChangeAspect="1" noChangeArrowheads="1"/>
          </p:cNvSpPr>
          <p:nvPr/>
        </p:nvSpPr>
        <p:spPr bwMode="auto">
          <a:xfrm>
            <a:off x="0" y="-966788"/>
            <a:ext cx="2257425" cy="2028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0" name="Picture 6" descr="http://www.thecommonwealth.org/Shared_ASP_Files/UploadedFiles/%7B9211FB36-3F54-4C52-B5FD-A1AE769E7266%7D_SouthAfrica.gif"/>
          <p:cNvPicPr>
            <a:picLocks noChangeAspect="1" noChangeArrowheads="1"/>
          </p:cNvPicPr>
          <p:nvPr/>
        </p:nvPicPr>
        <p:blipFill>
          <a:blip r:embed="rId3" cstate="print"/>
          <a:srcRect/>
          <a:stretch>
            <a:fillRect/>
          </a:stretch>
        </p:blipFill>
        <p:spPr bwMode="auto">
          <a:xfrm>
            <a:off x="0" y="2670780"/>
            <a:ext cx="4644008" cy="4187220"/>
          </a:xfrm>
          <a:prstGeom prst="rect">
            <a:avLst/>
          </a:prstGeom>
          <a:noFill/>
        </p:spPr>
      </p:pic>
    </p:spTree>
    <p:extLst>
      <p:ext uri="{BB962C8B-B14F-4D97-AF65-F5344CB8AC3E}">
        <p14:creationId xmlns:p14="http://schemas.microsoft.com/office/powerpoint/2010/main" xmlns="" val="108516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31750"/>
                                        </p:tgtEl>
                                        <p:attrNameLst>
                                          <p:attrName>style.visibility</p:attrName>
                                        </p:attrNameLst>
                                      </p:cBhvr>
                                      <p:to>
                                        <p:strVal val="visible"/>
                                      </p:to>
                                    </p:set>
                                    <p:anim calcmode="lin" valueType="num">
                                      <p:cBhvr additive="base">
                                        <p:cTn id="12" dur="500" fill="hold"/>
                                        <p:tgtEl>
                                          <p:spTgt spid="31750"/>
                                        </p:tgtEl>
                                        <p:attrNameLst>
                                          <p:attrName>ppt_x</p:attrName>
                                        </p:attrNameLst>
                                      </p:cBhvr>
                                      <p:tavLst>
                                        <p:tav tm="0">
                                          <p:val>
                                            <p:strVal val="#ppt_x"/>
                                          </p:val>
                                        </p:tav>
                                        <p:tav tm="100000">
                                          <p:val>
                                            <p:strVal val="#ppt_x"/>
                                          </p:val>
                                        </p:tav>
                                      </p:tavLst>
                                    </p:anim>
                                    <p:anim calcmode="lin" valueType="num">
                                      <p:cBhvr additive="base">
                                        <p:cTn id="13" dur="500" fill="hold"/>
                                        <p:tgtEl>
                                          <p:spTgt spid="3175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b="1" dirty="0" smtClean="0">
                <a:latin typeface="Aharoni" pitchFamily="2" charset="-79"/>
                <a:cs typeface="Aharoni" pitchFamily="2" charset="-79"/>
              </a:rPr>
              <a:t>What was Apartheid?</a:t>
            </a:r>
            <a:endParaRPr lang="en-GB" b="1" dirty="0">
              <a:latin typeface="Aharoni" pitchFamily="2" charset="-79"/>
              <a:cs typeface="Aharoni" pitchFamily="2" charset="-79"/>
            </a:endParaRPr>
          </a:p>
        </p:txBody>
      </p:sp>
      <p:sp>
        <p:nvSpPr>
          <p:cNvPr id="3" name="Subtitle 2"/>
          <p:cNvSpPr>
            <a:spLocks noGrp="1"/>
          </p:cNvSpPr>
          <p:nvPr>
            <p:ph type="subTitle" idx="1"/>
          </p:nvPr>
        </p:nvSpPr>
        <p:spPr>
          <a:xfrm>
            <a:off x="179512" y="1628800"/>
            <a:ext cx="8784976" cy="4752528"/>
          </a:xfrm>
        </p:spPr>
        <p:txBody>
          <a:bodyPr>
            <a:normAutofit fontScale="92500" lnSpcReduction="10000"/>
          </a:bodyPr>
          <a:lstStyle/>
          <a:p>
            <a:r>
              <a:rPr lang="en-US" sz="3500" dirty="0" smtClean="0">
                <a:solidFill>
                  <a:schemeClr val="tx2"/>
                </a:solidFill>
                <a:latin typeface="Aharoni" pitchFamily="2" charset="-79"/>
                <a:cs typeface="Aharoni" pitchFamily="2" charset="-79"/>
              </a:rPr>
              <a:t>Watch the </a:t>
            </a:r>
            <a:r>
              <a:rPr lang="en-US" sz="3500" dirty="0" smtClean="0">
                <a:solidFill>
                  <a:schemeClr val="tx2"/>
                </a:solidFill>
                <a:latin typeface="Aharoni" pitchFamily="2" charset="-79"/>
                <a:cs typeface="Aharoni" pitchFamily="2" charset="-79"/>
                <a:hlinkClick r:id="rId3"/>
              </a:rPr>
              <a:t>clip</a:t>
            </a:r>
            <a:r>
              <a:rPr lang="en-US" sz="3500" dirty="0" smtClean="0">
                <a:solidFill>
                  <a:schemeClr val="tx2"/>
                </a:solidFill>
                <a:latin typeface="Aharoni" pitchFamily="2" charset="-79"/>
                <a:cs typeface="Aharoni" pitchFamily="2" charset="-79"/>
              </a:rPr>
              <a:t>: (I hope it’s not </a:t>
            </a:r>
            <a:r>
              <a:rPr lang="en-US" sz="3500" dirty="0" err="1" smtClean="0">
                <a:solidFill>
                  <a:schemeClr val="tx2"/>
                </a:solidFill>
                <a:latin typeface="Aharoni" pitchFamily="2" charset="-79"/>
                <a:cs typeface="Aharoni" pitchFamily="2" charset="-79"/>
              </a:rPr>
              <a:t>patronising</a:t>
            </a:r>
            <a:r>
              <a:rPr lang="en-US" sz="3500" dirty="0" smtClean="0">
                <a:solidFill>
                  <a:schemeClr val="tx2"/>
                </a:solidFill>
                <a:latin typeface="Aharoni" pitchFamily="2" charset="-79"/>
                <a:cs typeface="Aharoni" pitchFamily="2" charset="-79"/>
              </a:rPr>
              <a:t>! </a:t>
            </a:r>
            <a:r>
              <a:rPr lang="en-US" sz="3500" dirty="0" smtClean="0">
                <a:solidFill>
                  <a:schemeClr val="tx2"/>
                </a:solidFill>
                <a:latin typeface="Aharoni" pitchFamily="2" charset="-79"/>
                <a:cs typeface="Aharoni" pitchFamily="2" charset="-79"/>
                <a:sym typeface="Wingdings" pitchFamily="2" charset="2"/>
              </a:rPr>
              <a:t>) and </a:t>
            </a:r>
            <a:r>
              <a:rPr lang="en-US" sz="3500" b="1" dirty="0" smtClean="0">
                <a:solidFill>
                  <a:schemeClr val="tx2"/>
                </a:solidFill>
                <a:latin typeface="Aharoni" pitchFamily="2" charset="-79"/>
                <a:cs typeface="Aharoni" pitchFamily="2" charset="-79"/>
                <a:sym typeface="Wingdings" pitchFamily="2" charset="2"/>
              </a:rPr>
              <a:t>try to answer these questions</a:t>
            </a:r>
          </a:p>
          <a:p>
            <a:endParaRPr lang="en-US" sz="3500" dirty="0" smtClean="0">
              <a:latin typeface="Aharoni" pitchFamily="2" charset="-79"/>
              <a:cs typeface="Aharoni" pitchFamily="2" charset="-79"/>
            </a:endParaRPr>
          </a:p>
          <a:p>
            <a:r>
              <a:rPr lang="en-US" sz="3500" dirty="0" smtClean="0">
                <a:solidFill>
                  <a:schemeClr val="bg2">
                    <a:lumMod val="25000"/>
                  </a:schemeClr>
                </a:solidFill>
                <a:latin typeface="Aharoni" pitchFamily="2" charset="-79"/>
                <a:cs typeface="Aharoni" pitchFamily="2" charset="-79"/>
              </a:rPr>
              <a:t>What were black people not allowed to do in S. Africa</a:t>
            </a:r>
            <a:r>
              <a:rPr lang="en-US" sz="3500" dirty="0" smtClean="0">
                <a:solidFill>
                  <a:schemeClr val="bg2">
                    <a:lumMod val="25000"/>
                  </a:schemeClr>
                </a:solidFill>
                <a:latin typeface="Aharoni" pitchFamily="2" charset="-79"/>
                <a:cs typeface="Aharoni" pitchFamily="2" charset="-79"/>
              </a:rPr>
              <a:t>?</a:t>
            </a:r>
          </a:p>
          <a:p>
            <a:r>
              <a:rPr lang="en-US" sz="3500" dirty="0" smtClean="0">
                <a:solidFill>
                  <a:schemeClr val="bg2">
                    <a:lumMod val="25000"/>
                  </a:schemeClr>
                </a:solidFill>
                <a:latin typeface="Aharoni" pitchFamily="2" charset="-79"/>
                <a:cs typeface="Aharoni" pitchFamily="2" charset="-79"/>
              </a:rPr>
              <a:t>What </a:t>
            </a:r>
            <a:r>
              <a:rPr lang="en-US" sz="3500" dirty="0" err="1" smtClean="0">
                <a:solidFill>
                  <a:schemeClr val="bg2">
                    <a:lumMod val="25000"/>
                  </a:schemeClr>
                </a:solidFill>
                <a:latin typeface="Aharoni" pitchFamily="2" charset="-79"/>
                <a:cs typeface="Aharoni" pitchFamily="2" charset="-79"/>
              </a:rPr>
              <a:t>organisation</a:t>
            </a:r>
            <a:r>
              <a:rPr lang="en-US" sz="3500" dirty="0" smtClean="0">
                <a:solidFill>
                  <a:schemeClr val="bg2">
                    <a:lumMod val="25000"/>
                  </a:schemeClr>
                </a:solidFill>
                <a:latin typeface="Aharoni" pitchFamily="2" charset="-79"/>
                <a:cs typeface="Aharoni" pitchFamily="2" charset="-79"/>
              </a:rPr>
              <a:t> did Mandela create with 7 colleagues?</a:t>
            </a:r>
            <a:endParaRPr lang="en-US" sz="3500" dirty="0" smtClean="0">
              <a:solidFill>
                <a:schemeClr val="bg2">
                  <a:lumMod val="25000"/>
                </a:schemeClr>
              </a:solidFill>
              <a:latin typeface="Aharoni" pitchFamily="2" charset="-79"/>
              <a:cs typeface="Aharoni" pitchFamily="2" charset="-79"/>
            </a:endParaRPr>
          </a:p>
          <a:p>
            <a:r>
              <a:rPr lang="en-US" sz="3500" dirty="0" smtClean="0">
                <a:solidFill>
                  <a:schemeClr val="bg2">
                    <a:lumMod val="25000"/>
                  </a:schemeClr>
                </a:solidFill>
                <a:latin typeface="Aharoni" pitchFamily="2" charset="-79"/>
                <a:cs typeface="Aharoni" pitchFamily="2" charset="-79"/>
              </a:rPr>
              <a:t>What was </a:t>
            </a:r>
            <a:r>
              <a:rPr lang="en-US" sz="3500" dirty="0" err="1" smtClean="0">
                <a:solidFill>
                  <a:schemeClr val="bg2">
                    <a:lumMod val="25000"/>
                  </a:schemeClr>
                </a:solidFill>
                <a:latin typeface="Aharoni" pitchFamily="2" charset="-79"/>
                <a:cs typeface="Aharoni" pitchFamily="2" charset="-79"/>
              </a:rPr>
              <a:t>Umkhoto</a:t>
            </a:r>
            <a:r>
              <a:rPr lang="en-US" sz="3500" dirty="0" smtClean="0">
                <a:solidFill>
                  <a:schemeClr val="bg2">
                    <a:lumMod val="25000"/>
                  </a:schemeClr>
                </a:solidFill>
                <a:latin typeface="Aharoni" pitchFamily="2" charset="-79"/>
                <a:cs typeface="Aharoni" pitchFamily="2" charset="-79"/>
              </a:rPr>
              <a:t> We </a:t>
            </a:r>
            <a:r>
              <a:rPr lang="en-US" sz="3500" dirty="0" err="1" smtClean="0">
                <a:solidFill>
                  <a:schemeClr val="bg2">
                    <a:lumMod val="25000"/>
                  </a:schemeClr>
                </a:solidFill>
                <a:latin typeface="Aharoni" pitchFamily="2" charset="-79"/>
                <a:cs typeface="Aharoni" pitchFamily="2" charset="-79"/>
              </a:rPr>
              <a:t>Sizwe</a:t>
            </a:r>
            <a:r>
              <a:rPr lang="en-US" sz="3500" dirty="0" smtClean="0">
                <a:solidFill>
                  <a:schemeClr val="bg2">
                    <a:lumMod val="25000"/>
                  </a:schemeClr>
                </a:solidFill>
                <a:latin typeface="Aharoni" pitchFamily="2" charset="-79"/>
                <a:cs typeface="Aharoni" pitchFamily="2" charset="-79"/>
              </a:rPr>
              <a:t>?</a:t>
            </a:r>
          </a:p>
          <a:p>
            <a:r>
              <a:rPr lang="en-US" sz="3500" dirty="0" smtClean="0">
                <a:solidFill>
                  <a:schemeClr val="bg2">
                    <a:lumMod val="25000"/>
                  </a:schemeClr>
                </a:solidFill>
                <a:latin typeface="Aharoni" pitchFamily="2" charset="-79"/>
                <a:cs typeface="Aharoni" pitchFamily="2" charset="-79"/>
              </a:rPr>
              <a:t>When did Apartheid end?</a:t>
            </a:r>
            <a:endParaRPr lang="en-GB" sz="3500" dirty="0">
              <a:solidFill>
                <a:schemeClr val="bg2">
                  <a:lumMod val="25000"/>
                </a:schemeClr>
              </a:solidFill>
              <a:latin typeface="Aharoni" pitchFamily="2" charset="-79"/>
              <a:cs typeface="Aharoni" pitchFamily="2" charset="-79"/>
            </a:endParaRPr>
          </a:p>
        </p:txBody>
      </p:sp>
    </p:spTree>
    <p:extLst>
      <p:ext uri="{BB962C8B-B14F-4D97-AF65-F5344CB8AC3E}">
        <p14:creationId xmlns:p14="http://schemas.microsoft.com/office/powerpoint/2010/main" xmlns="" val="171266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b="1" dirty="0" smtClean="0">
                <a:latin typeface="Aharoni" pitchFamily="2" charset="-79"/>
                <a:cs typeface="Aharoni" pitchFamily="2" charset="-79"/>
              </a:rPr>
              <a:t>What was Apartheid answers?</a:t>
            </a:r>
            <a:endParaRPr lang="en-GB" b="1" dirty="0">
              <a:latin typeface="Aharoni" pitchFamily="2" charset="-79"/>
              <a:cs typeface="Aharoni" pitchFamily="2" charset="-79"/>
            </a:endParaRPr>
          </a:p>
        </p:txBody>
      </p:sp>
      <p:sp>
        <p:nvSpPr>
          <p:cNvPr id="3" name="Subtitle 2"/>
          <p:cNvSpPr>
            <a:spLocks noGrp="1"/>
          </p:cNvSpPr>
          <p:nvPr>
            <p:ph type="subTitle" idx="1"/>
          </p:nvPr>
        </p:nvSpPr>
        <p:spPr>
          <a:xfrm>
            <a:off x="179512" y="1628800"/>
            <a:ext cx="8784976" cy="4824536"/>
          </a:xfrm>
        </p:spPr>
        <p:txBody>
          <a:bodyPr>
            <a:normAutofit fontScale="85000" lnSpcReduction="20000"/>
          </a:bodyPr>
          <a:lstStyle/>
          <a:p>
            <a:r>
              <a:rPr lang="en-US" sz="3500" dirty="0" smtClean="0">
                <a:solidFill>
                  <a:srgbClr val="C00000"/>
                </a:solidFill>
                <a:latin typeface="Aharoni" pitchFamily="2" charset="-79"/>
                <a:cs typeface="Aharoni" pitchFamily="2" charset="-79"/>
              </a:rPr>
              <a:t>What were black people not allowed to do in S. Africa?</a:t>
            </a:r>
          </a:p>
          <a:p>
            <a:r>
              <a:rPr lang="en-US" sz="3500" dirty="0" smtClean="0">
                <a:solidFill>
                  <a:schemeClr val="tx1"/>
                </a:solidFill>
                <a:latin typeface="Aharoni" pitchFamily="2" charset="-79"/>
                <a:cs typeface="Aharoni" pitchFamily="2" charset="-79"/>
              </a:rPr>
              <a:t>Use whites only sports facilities, cafes, </a:t>
            </a:r>
            <a:r>
              <a:rPr lang="en-US" sz="3500" dirty="0" smtClean="0">
                <a:solidFill>
                  <a:schemeClr val="tx1"/>
                </a:solidFill>
                <a:latin typeface="Aharoni" pitchFamily="2" charset="-79"/>
                <a:cs typeface="Aharoni" pitchFamily="2" charset="-79"/>
              </a:rPr>
              <a:t>toilets</a:t>
            </a:r>
          </a:p>
          <a:p>
            <a:r>
              <a:rPr lang="en-US" sz="3500" dirty="0" smtClean="0">
                <a:solidFill>
                  <a:schemeClr val="accent6">
                    <a:lumMod val="50000"/>
                  </a:schemeClr>
                </a:solidFill>
                <a:latin typeface="Aharoni" pitchFamily="2" charset="-79"/>
                <a:cs typeface="Aharoni" pitchFamily="2" charset="-79"/>
              </a:rPr>
              <a:t>What </a:t>
            </a:r>
            <a:r>
              <a:rPr lang="en-US" sz="3500" dirty="0" err="1" smtClean="0">
                <a:solidFill>
                  <a:schemeClr val="accent6">
                    <a:lumMod val="50000"/>
                  </a:schemeClr>
                </a:solidFill>
                <a:latin typeface="Aharoni" pitchFamily="2" charset="-79"/>
                <a:cs typeface="Aharoni" pitchFamily="2" charset="-79"/>
              </a:rPr>
              <a:t>organisation</a:t>
            </a:r>
            <a:r>
              <a:rPr lang="en-US" sz="3500" dirty="0" smtClean="0">
                <a:solidFill>
                  <a:schemeClr val="accent6">
                    <a:lumMod val="50000"/>
                  </a:schemeClr>
                </a:solidFill>
                <a:latin typeface="Aharoni" pitchFamily="2" charset="-79"/>
                <a:cs typeface="Aharoni" pitchFamily="2" charset="-79"/>
              </a:rPr>
              <a:t> did Mandela create with his friends</a:t>
            </a:r>
            <a:r>
              <a:rPr lang="en-US" sz="3500" dirty="0" smtClean="0">
                <a:solidFill>
                  <a:schemeClr val="accent6">
                    <a:lumMod val="50000"/>
                  </a:schemeClr>
                </a:solidFill>
                <a:latin typeface="Aharoni" pitchFamily="2" charset="-79"/>
                <a:cs typeface="Aharoni" pitchFamily="2" charset="-79"/>
              </a:rPr>
              <a:t>?</a:t>
            </a:r>
          </a:p>
          <a:p>
            <a:r>
              <a:rPr lang="en-US" sz="3500" dirty="0" smtClean="0">
                <a:solidFill>
                  <a:schemeClr val="tx1"/>
                </a:solidFill>
                <a:latin typeface="Aharoni" pitchFamily="2" charset="-79"/>
                <a:cs typeface="Aharoni" pitchFamily="2" charset="-79"/>
              </a:rPr>
              <a:t>The ANC (African National Congress)</a:t>
            </a:r>
            <a:endParaRPr lang="en-US" sz="3500" dirty="0" smtClean="0">
              <a:solidFill>
                <a:schemeClr val="tx1"/>
              </a:solidFill>
              <a:latin typeface="Aharoni" pitchFamily="2" charset="-79"/>
              <a:cs typeface="Aharoni" pitchFamily="2" charset="-79"/>
            </a:endParaRPr>
          </a:p>
          <a:p>
            <a:r>
              <a:rPr lang="en-US" sz="3500" dirty="0" smtClean="0">
                <a:solidFill>
                  <a:schemeClr val="accent2">
                    <a:lumMod val="50000"/>
                  </a:schemeClr>
                </a:solidFill>
                <a:latin typeface="Aharoni" pitchFamily="2" charset="-79"/>
                <a:cs typeface="Aharoni" pitchFamily="2" charset="-79"/>
              </a:rPr>
              <a:t>What was </a:t>
            </a:r>
            <a:r>
              <a:rPr lang="en-US" sz="3500" dirty="0" err="1" smtClean="0">
                <a:solidFill>
                  <a:schemeClr val="accent2">
                    <a:lumMod val="50000"/>
                  </a:schemeClr>
                </a:solidFill>
                <a:latin typeface="Aharoni" pitchFamily="2" charset="-79"/>
                <a:cs typeface="Aharoni" pitchFamily="2" charset="-79"/>
              </a:rPr>
              <a:t>Umkhoto</a:t>
            </a:r>
            <a:r>
              <a:rPr lang="en-US" sz="3500" dirty="0" smtClean="0">
                <a:solidFill>
                  <a:schemeClr val="accent2">
                    <a:lumMod val="50000"/>
                  </a:schemeClr>
                </a:solidFill>
                <a:latin typeface="Aharoni" pitchFamily="2" charset="-79"/>
                <a:cs typeface="Aharoni" pitchFamily="2" charset="-79"/>
              </a:rPr>
              <a:t> We </a:t>
            </a:r>
            <a:r>
              <a:rPr lang="en-US" sz="3500" dirty="0" err="1" smtClean="0">
                <a:solidFill>
                  <a:schemeClr val="accent2">
                    <a:lumMod val="50000"/>
                  </a:schemeClr>
                </a:solidFill>
                <a:latin typeface="Aharoni" pitchFamily="2" charset="-79"/>
                <a:cs typeface="Aharoni" pitchFamily="2" charset="-79"/>
              </a:rPr>
              <a:t>Sizwe</a:t>
            </a:r>
            <a:r>
              <a:rPr lang="en-US" sz="3500" dirty="0" smtClean="0">
                <a:solidFill>
                  <a:schemeClr val="accent2">
                    <a:lumMod val="50000"/>
                  </a:schemeClr>
                </a:solidFill>
                <a:latin typeface="Aharoni" pitchFamily="2" charset="-79"/>
                <a:cs typeface="Aharoni" pitchFamily="2" charset="-79"/>
              </a:rPr>
              <a:t>?</a:t>
            </a:r>
          </a:p>
          <a:p>
            <a:r>
              <a:rPr lang="en-US" sz="3500" dirty="0" smtClean="0">
                <a:solidFill>
                  <a:schemeClr val="tx1"/>
                </a:solidFill>
                <a:latin typeface="Aharoni" pitchFamily="2" charset="-79"/>
                <a:cs typeface="Aharoni" pitchFamily="2" charset="-79"/>
              </a:rPr>
              <a:t>‘Spear of the nation’ The </a:t>
            </a:r>
            <a:r>
              <a:rPr lang="en-US" sz="3500" dirty="0" smtClean="0">
                <a:solidFill>
                  <a:schemeClr val="tx1"/>
                </a:solidFill>
                <a:latin typeface="Aharoni" pitchFamily="2" charset="-79"/>
                <a:cs typeface="Aharoni" pitchFamily="2" charset="-79"/>
              </a:rPr>
              <a:t>armed and violent part of the African National Congress.</a:t>
            </a:r>
          </a:p>
          <a:p>
            <a:r>
              <a:rPr lang="en-US" sz="3500" dirty="0" smtClean="0">
                <a:solidFill>
                  <a:srgbClr val="002060"/>
                </a:solidFill>
                <a:latin typeface="Aharoni" pitchFamily="2" charset="-79"/>
                <a:cs typeface="Aharoni" pitchFamily="2" charset="-79"/>
              </a:rPr>
              <a:t>When </a:t>
            </a:r>
            <a:r>
              <a:rPr lang="en-US" sz="3500" dirty="0" smtClean="0">
                <a:solidFill>
                  <a:srgbClr val="002060"/>
                </a:solidFill>
                <a:latin typeface="Aharoni" pitchFamily="2" charset="-79"/>
                <a:cs typeface="Aharoni" pitchFamily="2" charset="-79"/>
              </a:rPr>
              <a:t>did Apartheid end?</a:t>
            </a:r>
          </a:p>
          <a:p>
            <a:r>
              <a:rPr lang="en-US" sz="3500" dirty="0" smtClean="0">
                <a:solidFill>
                  <a:schemeClr val="tx1"/>
                </a:solidFill>
                <a:latin typeface="Aharoni" pitchFamily="2" charset="-79"/>
                <a:cs typeface="Aharoni" pitchFamily="2" charset="-79"/>
              </a:rPr>
              <a:t>1994.</a:t>
            </a:r>
            <a:endParaRPr lang="en-GB" sz="3500" dirty="0">
              <a:solidFill>
                <a:schemeClr val="tx1"/>
              </a:solidFill>
              <a:latin typeface="Aharoni" pitchFamily="2" charset="-79"/>
              <a:cs typeface="Aharoni" pitchFamily="2" charset="-79"/>
            </a:endParaRPr>
          </a:p>
        </p:txBody>
      </p:sp>
    </p:spTree>
    <p:extLst>
      <p:ext uri="{BB962C8B-B14F-4D97-AF65-F5344CB8AC3E}">
        <p14:creationId xmlns:p14="http://schemas.microsoft.com/office/powerpoint/2010/main" xmlns="" val="408255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Aharoni" pitchFamily="2" charset="-79"/>
                <a:cs typeface="Aharoni"/>
              </a:rPr>
              <a:t>Apartheid</a:t>
            </a:r>
            <a:endParaRPr lang="en-GB" sz="5400" dirty="0">
              <a:latin typeface="Aharoni" pitchFamily="2" charset="-79"/>
              <a:cs typeface="Aharoni"/>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4000" dirty="0" smtClean="0"/>
              <a:t>Racial Segregation</a:t>
            </a:r>
          </a:p>
          <a:p>
            <a:r>
              <a:rPr lang="en-US" sz="4000" dirty="0" smtClean="0">
                <a:solidFill>
                  <a:srgbClr val="C00000"/>
                </a:solidFill>
              </a:rPr>
              <a:t>White supremacy: land ownership, resources, jobs and facilities </a:t>
            </a:r>
          </a:p>
          <a:p>
            <a:r>
              <a:rPr lang="en-US" sz="4000" dirty="0" smtClean="0">
                <a:solidFill>
                  <a:schemeClr val="accent6">
                    <a:lumMod val="50000"/>
                  </a:schemeClr>
                </a:solidFill>
              </a:rPr>
              <a:t>The </a:t>
            </a:r>
            <a:r>
              <a:rPr lang="en-US" sz="4000" dirty="0" err="1" smtClean="0">
                <a:solidFill>
                  <a:schemeClr val="accent6">
                    <a:lumMod val="50000"/>
                  </a:schemeClr>
                </a:solidFill>
              </a:rPr>
              <a:t>Afrikaan</a:t>
            </a:r>
            <a:r>
              <a:rPr lang="en-US" sz="4000" dirty="0" smtClean="0">
                <a:solidFill>
                  <a:schemeClr val="accent6">
                    <a:lumMod val="50000"/>
                  </a:schemeClr>
                </a:solidFill>
              </a:rPr>
              <a:t> descendants of Dutch colonists  were a minority of whites ruling – often brutally – the majority of the black population.</a:t>
            </a:r>
            <a:endParaRPr lang="en-GB" sz="4000" dirty="0">
              <a:solidFill>
                <a:schemeClr val="accent6">
                  <a:lumMod val="50000"/>
                </a:schemeClr>
              </a:solidFill>
            </a:endParaRPr>
          </a:p>
        </p:txBody>
      </p:sp>
    </p:spTree>
    <p:extLst>
      <p:ext uri="{BB962C8B-B14F-4D97-AF65-F5344CB8AC3E}">
        <p14:creationId xmlns:p14="http://schemas.microsoft.com/office/powerpoint/2010/main" xmlns="" val="405721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1470025"/>
          </a:xfrm>
        </p:spPr>
        <p:txBody>
          <a:bodyPr/>
          <a:lstStyle/>
          <a:p>
            <a:r>
              <a:rPr lang="en-US" b="1" dirty="0" smtClean="0">
                <a:latin typeface="Aharoni" pitchFamily="2" charset="-79"/>
                <a:cs typeface="Aharoni" pitchFamily="2" charset="-79"/>
              </a:rPr>
              <a:t>How did the world respond?</a:t>
            </a:r>
            <a:endParaRPr lang="en-GB" b="1" dirty="0">
              <a:latin typeface="Aharoni" pitchFamily="2" charset="-79"/>
              <a:cs typeface="Aharoni" pitchFamily="2" charset="-79"/>
            </a:endParaRPr>
          </a:p>
        </p:txBody>
      </p:sp>
      <p:sp>
        <p:nvSpPr>
          <p:cNvPr id="4" name="TextBox 3"/>
          <p:cNvSpPr txBox="1"/>
          <p:nvPr/>
        </p:nvSpPr>
        <p:spPr>
          <a:xfrm>
            <a:off x="4517906" y="1328917"/>
            <a:ext cx="4446582" cy="4939814"/>
          </a:xfrm>
          <a:prstGeom prst="rect">
            <a:avLst/>
          </a:prstGeom>
          <a:noFill/>
        </p:spPr>
        <p:txBody>
          <a:bodyPr wrap="square" rtlCol="0">
            <a:spAutoFit/>
          </a:bodyPr>
          <a:lstStyle/>
          <a:p>
            <a:pPr marL="457200" indent="-457200">
              <a:buFont typeface="Arial" pitchFamily="34" charset="0"/>
              <a:buChar char="•"/>
            </a:pPr>
            <a:r>
              <a:rPr lang="en-US" sz="3500" dirty="0" smtClean="0"/>
              <a:t>Worldwide mass protests</a:t>
            </a:r>
          </a:p>
          <a:p>
            <a:pPr marL="457200" indent="-457200">
              <a:buFont typeface="Arial" pitchFamily="34" charset="0"/>
              <a:buChar char="•"/>
            </a:pPr>
            <a:r>
              <a:rPr lang="en-US" sz="3500" dirty="0" smtClean="0"/>
              <a:t>Economic sanctions that crippled the South African Apartheid government</a:t>
            </a:r>
          </a:p>
          <a:p>
            <a:pPr marL="457200" indent="-457200">
              <a:buFont typeface="Arial" pitchFamily="34" charset="0"/>
              <a:buChar char="•"/>
            </a:pPr>
            <a:r>
              <a:rPr lang="en-US" sz="3500" dirty="0" smtClean="0"/>
              <a:t>Songs and festivals to raise awareness</a:t>
            </a:r>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4463" y="4077072"/>
            <a:ext cx="4381500" cy="2628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463" y="1340041"/>
            <a:ext cx="2381250" cy="1924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1"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99184" y="2064296"/>
            <a:ext cx="2156792" cy="2156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79512" y="4149080"/>
            <a:ext cx="3275856" cy="1169551"/>
          </a:xfrm>
          <a:prstGeom prst="rect">
            <a:avLst/>
          </a:prstGeom>
          <a:noFill/>
        </p:spPr>
        <p:txBody>
          <a:bodyPr wrap="square" rtlCol="0">
            <a:spAutoFit/>
          </a:bodyPr>
          <a:lstStyle/>
          <a:p>
            <a:r>
              <a:rPr lang="en-US" sz="3500" b="1" dirty="0" smtClean="0"/>
              <a:t>London in the 1980s</a:t>
            </a:r>
            <a:endParaRPr lang="en-US" sz="3500" b="1" dirty="0"/>
          </a:p>
        </p:txBody>
      </p:sp>
    </p:spTree>
    <p:extLst>
      <p:ext uri="{BB962C8B-B14F-4D97-AF65-F5344CB8AC3E}">
        <p14:creationId xmlns:p14="http://schemas.microsoft.com/office/powerpoint/2010/main" xmlns="" val="85256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latin typeface="Aharoni" pitchFamily="2" charset="-79"/>
                <a:cs typeface="Aharoni" pitchFamily="2" charset="-79"/>
              </a:rPr>
              <a:t>In 1990, Mandela was finally released from </a:t>
            </a:r>
            <a:r>
              <a:rPr lang="en-US" dirty="0" smtClean="0">
                <a:latin typeface="Aharoni" pitchFamily="2" charset="-79"/>
                <a:cs typeface="Aharoni" pitchFamily="2" charset="-79"/>
              </a:rPr>
              <a:t>prison after 27 years!</a:t>
            </a:r>
            <a:endParaRPr lang="en-GB" dirty="0">
              <a:latin typeface="Aharoni" pitchFamily="2" charset="-79"/>
              <a:cs typeface="Aharoni" pitchFamily="2" charset="-79"/>
            </a:endParaRPr>
          </a:p>
        </p:txBody>
      </p:sp>
      <p:pic>
        <p:nvPicPr>
          <p:cNvPr id="1024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51920" y="2348880"/>
            <a:ext cx="4953000" cy="415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507438"/>
            <a:ext cx="3528392" cy="24976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82771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1719</Words>
  <Application>Microsoft Office PowerPoint</Application>
  <PresentationFormat>On-screen Show (4:3)</PresentationFormat>
  <Paragraphs>110</Paragraphs>
  <Slides>28</Slides>
  <Notes>12</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Nelson Mandela Prisoner to President</vt:lpstr>
      <vt:lpstr>Learning Objectives</vt:lpstr>
      <vt:lpstr>One minute challenge</vt:lpstr>
      <vt:lpstr>Slide 4</vt:lpstr>
      <vt:lpstr>What was Apartheid?</vt:lpstr>
      <vt:lpstr>What was Apartheid answers?</vt:lpstr>
      <vt:lpstr>Apartheid</vt:lpstr>
      <vt:lpstr>How did the world respond?</vt:lpstr>
      <vt:lpstr>In 1990, Mandela was finally released from prison after 27 years!</vt:lpstr>
      <vt:lpstr>First International News conference after Mandela was freed 0:00-3:45</vt:lpstr>
      <vt:lpstr>He became the first black President of South Africa in 1994! Boom!</vt:lpstr>
      <vt:lpstr>One minute Challenge</vt:lpstr>
      <vt:lpstr>Which Extension do you want?  Just click the one you do!</vt:lpstr>
      <vt:lpstr>  Mandela’s first speech after being freed from Jail  ‘I am against White domination. I am against Black domination.’ clip</vt:lpstr>
      <vt:lpstr>How do you end the cycle of revenge?</vt:lpstr>
      <vt:lpstr>Slide 16</vt:lpstr>
      <vt:lpstr>Truth and Reconciliation</vt:lpstr>
      <vt:lpstr>Slide 18</vt:lpstr>
      <vt:lpstr>If someone continually hits you in school/the workplace, should you hit back?</vt:lpstr>
      <vt:lpstr>Mandela resisted apartheid violently, and continued to say that armed violence was justified until he became president.  Do you agree? Why/Why not?</vt:lpstr>
      <vt:lpstr>Is South Africa equal today?</vt:lpstr>
      <vt:lpstr>Slide 22</vt:lpstr>
      <vt:lpstr>Slide 23</vt:lpstr>
      <vt:lpstr>Slide 24</vt:lpstr>
      <vt:lpstr>Slide 25</vt:lpstr>
      <vt:lpstr>Slide 26</vt:lpstr>
      <vt:lpstr>Slide 27</vt:lpstr>
      <vt:lpstr>Although equality has improved, overall, there is still generally a divide: white people tend to be richer than black people, or indeed people of any other race.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Nelson Mandela</dc:title>
  <dc:creator>DFew</dc:creator>
  <cp:lastModifiedBy>Lenovo User</cp:lastModifiedBy>
  <cp:revision>42</cp:revision>
  <dcterms:created xsi:type="dcterms:W3CDTF">2013-06-30T13:27:16Z</dcterms:created>
  <dcterms:modified xsi:type="dcterms:W3CDTF">2013-07-01T17:12:32Z</dcterms:modified>
</cp:coreProperties>
</file>